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Raleway SemiBold"/>
      <p:regular r:id="rId75"/>
      <p:bold r:id="rId76"/>
      <p:italic r:id="rId77"/>
      <p:boldItalic r:id="rId78"/>
    </p:embeddedFont>
    <p:embeddedFont>
      <p:font typeface="Raleway"/>
      <p:regular r:id="rId79"/>
      <p:bold r:id="rId80"/>
      <p:italic r:id="rId81"/>
      <p:boldItalic r:id="rId82"/>
    </p:embeddedFont>
    <p:embeddedFont>
      <p:font typeface="Proxima Nova"/>
      <p:regular r:id="rId83"/>
      <p:bold r:id="rId84"/>
      <p:italic r:id="rId85"/>
      <p:boldItalic r:id="rId86"/>
    </p:embeddedFont>
    <p:embeddedFont>
      <p:font typeface="Raleway Medium"/>
      <p:regular r:id="rId87"/>
      <p:bold r:id="rId88"/>
      <p:italic r:id="rId89"/>
      <p:boldItalic r:id="rId90"/>
    </p:embeddedFont>
    <p:embeddedFont>
      <p:font typeface="Proxima Nova Semibold"/>
      <p:regular r:id="rId91"/>
      <p:bold r:id="rId92"/>
      <p:boldItalic r:id="rId93"/>
    </p:embeddedFont>
    <p:embeddedFont>
      <p:font typeface="Barlow Light"/>
      <p:regular r:id="rId94"/>
      <p:bold r:id="rId95"/>
      <p:italic r:id="rId96"/>
      <p:boldItalic r:id="rId97"/>
    </p:embeddedFont>
    <p:embeddedFont>
      <p:font typeface="Barlow"/>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1" Type="http://schemas.openxmlformats.org/officeDocument/2006/relationships/font" Target="fonts/Barlow-boldItalic.fntdata"/><Relationship Id="rId100" Type="http://schemas.openxmlformats.org/officeDocument/2006/relationships/font" Target="fonts/Barlow-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BarlowLight-bold.fntdata"/><Relationship Id="rId94" Type="http://schemas.openxmlformats.org/officeDocument/2006/relationships/font" Target="fonts/BarlowLight-regular.fntdata"/><Relationship Id="rId97" Type="http://schemas.openxmlformats.org/officeDocument/2006/relationships/font" Target="fonts/BarlowLight-boldItalic.fntdata"/><Relationship Id="rId96" Type="http://schemas.openxmlformats.org/officeDocument/2006/relationships/font" Target="fonts/BarlowLight-italic.fntdata"/><Relationship Id="rId11" Type="http://schemas.openxmlformats.org/officeDocument/2006/relationships/slide" Target="slides/slide6.xml"/><Relationship Id="rId99" Type="http://schemas.openxmlformats.org/officeDocument/2006/relationships/font" Target="fonts/Barlow-bold.fntdata"/><Relationship Id="rId10" Type="http://schemas.openxmlformats.org/officeDocument/2006/relationships/slide" Target="slides/slide5.xml"/><Relationship Id="rId98" Type="http://schemas.openxmlformats.org/officeDocument/2006/relationships/font" Target="fonts/Barlow-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ProximaNovaSemibold-regular.fntdata"/><Relationship Id="rId90" Type="http://schemas.openxmlformats.org/officeDocument/2006/relationships/font" Target="fonts/RalewayMedium-boldItalic.fntdata"/><Relationship Id="rId93" Type="http://schemas.openxmlformats.org/officeDocument/2006/relationships/font" Target="fonts/ProximaNovaSemibold-boldItalic.fntdata"/><Relationship Id="rId92" Type="http://schemas.openxmlformats.org/officeDocument/2006/relationships/font" Target="fonts/ProximaNovaSemibo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ProximaNova-bold.fntdata"/><Relationship Id="rId83" Type="http://schemas.openxmlformats.org/officeDocument/2006/relationships/font" Target="fonts/ProximaNova-regular.fntdata"/><Relationship Id="rId86" Type="http://schemas.openxmlformats.org/officeDocument/2006/relationships/font" Target="fonts/ProximaNova-boldItalic.fntdata"/><Relationship Id="rId85" Type="http://schemas.openxmlformats.org/officeDocument/2006/relationships/font" Target="fonts/ProximaNova-italic.fntdata"/><Relationship Id="rId88" Type="http://schemas.openxmlformats.org/officeDocument/2006/relationships/font" Target="fonts/RalewayMedium-bold.fntdata"/><Relationship Id="rId87" Type="http://schemas.openxmlformats.org/officeDocument/2006/relationships/font" Target="fonts/RalewayMedium-regular.fntdata"/><Relationship Id="rId89" Type="http://schemas.openxmlformats.org/officeDocument/2006/relationships/font" Target="fonts/RalewayMedium-italic.fntdata"/><Relationship Id="rId80" Type="http://schemas.openxmlformats.org/officeDocument/2006/relationships/font" Target="fonts/Raleway-bold.fntdata"/><Relationship Id="rId82" Type="http://schemas.openxmlformats.org/officeDocument/2006/relationships/font" Target="fonts/Raleway-boldItalic.fntdata"/><Relationship Id="rId81"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font" Target="fonts/RalewaySemiBold-regular.fntdata"/><Relationship Id="rId74" Type="http://schemas.openxmlformats.org/officeDocument/2006/relationships/slide" Target="slides/slide69.xml"/><Relationship Id="rId77" Type="http://schemas.openxmlformats.org/officeDocument/2006/relationships/font" Target="fonts/RalewaySemiBold-italic.fntdata"/><Relationship Id="rId76" Type="http://schemas.openxmlformats.org/officeDocument/2006/relationships/font" Target="fonts/RalewaySemiBold-bold.fntdata"/><Relationship Id="rId79" Type="http://schemas.openxmlformats.org/officeDocument/2006/relationships/font" Target="fonts/Raleway-regular.fntdata"/><Relationship Id="rId78" Type="http://schemas.openxmlformats.org/officeDocument/2006/relationships/font" Target="fonts/RalewaySemiBold-boldItalic.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a631b609-2c84-4d21-a9fe-cbe5f8ca47f1"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cf-inclass-3-review/48207c4a-cf7c-4a12-a4c4-d4a675e355ff"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e0f9d965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7e0f9d96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595b09b06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c595b09b06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tr-TR">
                <a:solidFill>
                  <a:schemeClr val="dk1"/>
                </a:solidFill>
              </a:rPr>
              <a:t>Many types of servers exist:</a:t>
            </a:r>
            <a:endParaRPr>
              <a:solidFill>
                <a:schemeClr val="dk1"/>
              </a:solidFill>
            </a:endParaRPr>
          </a:p>
          <a:p>
            <a:pPr indent="0" lvl="0" marL="457200" rtl="0" algn="l">
              <a:spcBef>
                <a:spcPts val="0"/>
              </a:spcBef>
              <a:spcAft>
                <a:spcPts val="0"/>
              </a:spcAft>
              <a:buNone/>
            </a:pPr>
            <a:r>
              <a:rPr lang="tr-TR">
                <a:solidFill>
                  <a:schemeClr val="dk1"/>
                </a:solidFill>
              </a:rPr>
              <a:t>Web Servers,</a:t>
            </a:r>
            <a:endParaRPr>
              <a:solidFill>
                <a:schemeClr val="dk1"/>
              </a:solidFill>
            </a:endParaRPr>
          </a:p>
          <a:p>
            <a:pPr indent="0" lvl="0" marL="457200" rtl="0" algn="l">
              <a:spcBef>
                <a:spcPts val="0"/>
              </a:spcBef>
              <a:spcAft>
                <a:spcPts val="0"/>
              </a:spcAft>
              <a:buNone/>
            </a:pPr>
            <a:r>
              <a:rPr lang="tr-TR">
                <a:solidFill>
                  <a:schemeClr val="dk1"/>
                </a:solidFill>
              </a:rPr>
              <a:t>Mail Servers,</a:t>
            </a:r>
            <a:endParaRPr>
              <a:solidFill>
                <a:schemeClr val="dk1"/>
              </a:solidFill>
            </a:endParaRPr>
          </a:p>
          <a:p>
            <a:pPr indent="0" lvl="0" marL="457200" rtl="0" algn="l">
              <a:spcBef>
                <a:spcPts val="0"/>
              </a:spcBef>
              <a:spcAft>
                <a:spcPts val="0"/>
              </a:spcAft>
              <a:buNone/>
            </a:pPr>
            <a:r>
              <a:rPr lang="tr-TR">
                <a:solidFill>
                  <a:schemeClr val="dk1"/>
                </a:solidFill>
              </a:rPr>
              <a:t>File Servers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c595b09b06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c595b09b0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 In most cases, server computers are located in data centers. this data centers must have these conditions: </a:t>
            </a:r>
            <a:endParaRPr/>
          </a:p>
          <a:p>
            <a:pPr indent="-298450" lvl="0" marL="457200" rtl="0" algn="l">
              <a:spcBef>
                <a:spcPts val="0"/>
              </a:spcBef>
              <a:spcAft>
                <a:spcPts val="0"/>
              </a:spcAft>
              <a:buClr>
                <a:srgbClr val="3A3F50"/>
              </a:buClr>
              <a:buSzPts val="1100"/>
              <a:buChar char="●"/>
            </a:pPr>
            <a:r>
              <a:rPr lang="tr-TR">
                <a:solidFill>
                  <a:srgbClr val="3A3F50"/>
                </a:solidFill>
                <a:highlight>
                  <a:schemeClr val="lt1"/>
                </a:highlight>
              </a:rPr>
              <a:t>High internet connectivity</a:t>
            </a:r>
            <a:endParaRPr>
              <a:solidFill>
                <a:srgbClr val="3A3F50"/>
              </a:solidFill>
              <a:highlight>
                <a:schemeClr val="lt1"/>
              </a:highlight>
            </a:endParaRPr>
          </a:p>
          <a:p>
            <a:pPr indent="-298450" lvl="0" marL="457200" rtl="0" algn="l">
              <a:spcBef>
                <a:spcPts val="0"/>
              </a:spcBef>
              <a:spcAft>
                <a:spcPts val="0"/>
              </a:spcAft>
              <a:buClr>
                <a:srgbClr val="3A3F50"/>
              </a:buClr>
              <a:buSzPts val="1100"/>
              <a:buChar char="●"/>
            </a:pPr>
            <a:r>
              <a:rPr lang="tr-TR">
                <a:solidFill>
                  <a:srgbClr val="3A3F50"/>
                </a:solidFill>
                <a:highlight>
                  <a:schemeClr val="lt1"/>
                </a:highlight>
              </a:rPr>
              <a:t>Air conditioning</a:t>
            </a:r>
            <a:endParaRPr u="sng">
              <a:solidFill>
                <a:srgbClr val="FAA700"/>
              </a:solidFill>
              <a:highlight>
                <a:schemeClr val="lt1"/>
              </a:highlight>
            </a:endParaRPr>
          </a:p>
          <a:p>
            <a:pPr indent="-298450" lvl="0" marL="457200" rtl="0" algn="l">
              <a:spcBef>
                <a:spcPts val="0"/>
              </a:spcBef>
              <a:spcAft>
                <a:spcPts val="0"/>
              </a:spcAft>
              <a:buClr>
                <a:srgbClr val="3A3F50"/>
              </a:buClr>
              <a:buSzPts val="1100"/>
              <a:buChar char="●"/>
            </a:pPr>
            <a:r>
              <a:rPr lang="tr-TR">
                <a:solidFill>
                  <a:srgbClr val="3A3F50"/>
                </a:solidFill>
                <a:highlight>
                  <a:schemeClr val="lt1"/>
                </a:highlight>
              </a:rPr>
              <a:t>Backup electrical power</a:t>
            </a:r>
            <a:endParaRPr>
              <a:solidFill>
                <a:srgbClr val="3A3F50"/>
              </a:solidFill>
              <a:highlight>
                <a:schemeClr val="lt1"/>
              </a:highlight>
            </a:endParaRPr>
          </a:p>
          <a:p>
            <a:pPr indent="-298450" lvl="0" marL="457200" rtl="0" algn="l">
              <a:spcBef>
                <a:spcPts val="0"/>
              </a:spcBef>
              <a:spcAft>
                <a:spcPts val="0"/>
              </a:spcAft>
              <a:buClr>
                <a:srgbClr val="3A3F50"/>
              </a:buClr>
              <a:buSzPts val="1100"/>
              <a:buChar char="●"/>
            </a:pPr>
            <a:r>
              <a:rPr lang="tr-TR">
                <a:solidFill>
                  <a:srgbClr val="3A3F50"/>
                </a:solidFill>
                <a:highlight>
                  <a:schemeClr val="lt1"/>
                </a:highlight>
              </a:rPr>
              <a:t>Fire protection</a:t>
            </a:r>
            <a:endParaRPr>
              <a:solidFill>
                <a:srgbClr val="3A3F50"/>
              </a:solidFill>
              <a:highlight>
                <a:schemeClr val="lt1"/>
              </a:highlight>
            </a:endParaRPr>
          </a:p>
          <a:p>
            <a:pPr indent="-298450" lvl="0" marL="457200" rtl="0" algn="l">
              <a:spcBef>
                <a:spcPts val="0"/>
              </a:spcBef>
              <a:spcAft>
                <a:spcPts val="0"/>
              </a:spcAft>
              <a:buClr>
                <a:srgbClr val="3A3F50"/>
              </a:buClr>
              <a:buSzPts val="1100"/>
              <a:buChar char="●"/>
            </a:pPr>
            <a:r>
              <a:rPr lang="tr-TR">
                <a:solidFill>
                  <a:srgbClr val="3A3F50"/>
                </a:solidFill>
                <a:highlight>
                  <a:schemeClr val="lt1"/>
                </a:highlight>
              </a:rPr>
              <a:t>Security</a:t>
            </a:r>
            <a:endParaRPr>
              <a:solidFill>
                <a:srgbClr val="3A3F50"/>
              </a:solidFill>
              <a:highlight>
                <a:schemeClr val="lt1"/>
              </a:highlight>
            </a:endParaRPr>
          </a:p>
          <a:p>
            <a:pPr indent="-298450" lvl="0" marL="457200" rtl="0" algn="l">
              <a:spcBef>
                <a:spcPts val="0"/>
              </a:spcBef>
              <a:spcAft>
                <a:spcPts val="0"/>
              </a:spcAft>
              <a:buClr>
                <a:srgbClr val="3A3F50"/>
              </a:buClr>
              <a:buSzPts val="1100"/>
              <a:buChar char="●"/>
            </a:pPr>
            <a:r>
              <a:rPr lang="tr-TR">
                <a:solidFill>
                  <a:srgbClr val="3A3F50"/>
                </a:solidFill>
                <a:highlight>
                  <a:schemeClr val="lt1"/>
                </a:highlight>
              </a:rPr>
              <a:t>Maintenance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595b09b06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c595b09b06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One strength of computers is their ability to store and process information</a:t>
            </a:r>
            <a:endParaRPr/>
          </a:p>
          <a:p>
            <a:pPr indent="0" lvl="0" marL="0" rtl="0" algn="l">
              <a:lnSpc>
                <a:spcPct val="100000"/>
              </a:lnSpc>
              <a:spcBef>
                <a:spcPts val="0"/>
              </a:spcBef>
              <a:spcAft>
                <a:spcPts val="0"/>
              </a:spcAft>
              <a:buNone/>
            </a:pPr>
            <a:r>
              <a:rPr lang="tr-TR"/>
              <a:t>Information is stored in databases</a:t>
            </a:r>
            <a:endParaRPr/>
          </a:p>
          <a:p>
            <a:pPr indent="0" lvl="0" marL="0" rtl="0" algn="l">
              <a:lnSpc>
                <a:spcPct val="100000"/>
              </a:lnSpc>
              <a:spcBef>
                <a:spcPts val="0"/>
              </a:spcBef>
              <a:spcAft>
                <a:spcPts val="0"/>
              </a:spcAft>
              <a:buNone/>
            </a:pPr>
            <a:r>
              <a:rPr lang="tr-TR"/>
              <a:t>Usually can't "see" all the data - choose certain columns at a time, or filter out rows with certain features</a:t>
            </a:r>
            <a:endParaRPr/>
          </a:p>
          <a:p>
            <a:pPr indent="0" lvl="0" marL="0" rtl="0" algn="l">
              <a:lnSpc>
                <a:spcPct val="100000"/>
              </a:lnSpc>
              <a:spcBef>
                <a:spcPts val="0"/>
              </a:spcBef>
              <a:spcAft>
                <a:spcPts val="0"/>
              </a:spcAft>
              <a:buNone/>
            </a:pPr>
            <a:r>
              <a:rPr lang="tr-TR"/>
              <a:t>Basic Idea: companies store a lot of information, then responses involve searching the saved information based on the request</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595b09b06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c595b09b06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tr-TR"/>
              <a:t>There are two types of databases: Relational and Non-relational.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c595b09b06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c595b09b06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73A3C"/>
              </a:buClr>
              <a:buSzPts val="1100"/>
              <a:buChar char="●"/>
            </a:pPr>
            <a:r>
              <a:rPr lang="tr-TR">
                <a:solidFill>
                  <a:srgbClr val="373A3C"/>
                </a:solidFill>
                <a:highlight>
                  <a:srgbClr val="FFFFFF"/>
                </a:highlight>
              </a:rPr>
              <a:t>SQL databases are classic databases and are what we default to talking about when we teach databases.</a:t>
            </a:r>
            <a:endParaRPr>
              <a:solidFill>
                <a:srgbClr val="373A3C"/>
              </a:solidFill>
              <a:highlight>
                <a:srgbClr val="FFFFFF"/>
              </a:highlight>
            </a:endParaRPr>
          </a:p>
          <a:p>
            <a:pPr indent="-298450" lvl="0" marL="457200" rtl="0" algn="l">
              <a:lnSpc>
                <a:spcPct val="115000"/>
              </a:lnSpc>
              <a:spcBef>
                <a:spcPts val="0"/>
              </a:spcBef>
              <a:spcAft>
                <a:spcPts val="0"/>
              </a:spcAft>
              <a:buClr>
                <a:srgbClr val="373A3C"/>
              </a:buClr>
              <a:buSzPts val="1100"/>
              <a:buChar char="●"/>
            </a:pPr>
            <a:r>
              <a:rPr lang="tr-TR">
                <a:solidFill>
                  <a:srgbClr val="373A3C"/>
                </a:solidFill>
                <a:highlight>
                  <a:srgbClr val="FFFFFF"/>
                </a:highlight>
              </a:rPr>
              <a:t>SQL databases define and manipulate data based on structured query language (SQL)</a:t>
            </a:r>
            <a:endParaRPr>
              <a:solidFill>
                <a:srgbClr val="373A3C"/>
              </a:solidFill>
              <a:highlight>
                <a:srgbClr val="FFFFFF"/>
              </a:highlight>
            </a:endParaRPr>
          </a:p>
          <a:p>
            <a:pPr indent="-298450" lvl="0" marL="457200" rtl="0" algn="l">
              <a:lnSpc>
                <a:spcPct val="115000"/>
              </a:lnSpc>
              <a:spcBef>
                <a:spcPts val="0"/>
              </a:spcBef>
              <a:spcAft>
                <a:spcPts val="0"/>
              </a:spcAft>
              <a:buClr>
                <a:srgbClr val="373A3C"/>
              </a:buClr>
              <a:buSzPts val="1100"/>
              <a:buChar char="●"/>
            </a:pPr>
            <a:r>
              <a:rPr lang="tr-TR">
                <a:solidFill>
                  <a:srgbClr val="373A3C"/>
                </a:solidFill>
                <a:highlight>
                  <a:srgbClr val="FFFFFF"/>
                </a:highlight>
              </a:rPr>
              <a:t>SQL databases are table-based</a:t>
            </a:r>
            <a:endParaRPr>
              <a:solidFill>
                <a:srgbClr val="373A3C"/>
              </a:solidFill>
              <a:highlight>
                <a:srgbClr val="FFFFFF"/>
              </a:highlight>
            </a:endParaRPr>
          </a:p>
          <a:p>
            <a:pPr indent="-298450" lvl="0" marL="457200" rtl="0" algn="l">
              <a:lnSpc>
                <a:spcPct val="115000"/>
              </a:lnSpc>
              <a:spcBef>
                <a:spcPts val="0"/>
              </a:spcBef>
              <a:spcAft>
                <a:spcPts val="0"/>
              </a:spcAft>
              <a:buClr>
                <a:srgbClr val="373A3C"/>
              </a:buClr>
              <a:buSzPts val="1100"/>
              <a:buChar char="●"/>
            </a:pPr>
            <a:r>
              <a:rPr lang="tr-TR">
                <a:solidFill>
                  <a:srgbClr val="373A3C"/>
                </a:solidFill>
                <a:highlight>
                  <a:srgbClr val="FFFFFF"/>
                </a:highlight>
              </a:rPr>
              <a:t>Great support is available for all SQL databases from their vendors. Also, a lot of independent consultations are there who can help you with SQL database for a very large scale deployments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c595b09b06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c595b09b06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73A3C"/>
              </a:buClr>
              <a:buSzPts val="1100"/>
              <a:buChar char="●"/>
            </a:pPr>
            <a:r>
              <a:rPr lang="tr-TR">
                <a:solidFill>
                  <a:srgbClr val="373A3C"/>
                </a:solidFill>
                <a:highlight>
                  <a:srgbClr val="FFFFFF"/>
                </a:highlight>
              </a:rPr>
              <a:t>A NoSQL database has a dynamic schema for unstructured data.</a:t>
            </a:r>
            <a:endParaRPr>
              <a:solidFill>
                <a:srgbClr val="373A3C"/>
              </a:solidFill>
              <a:highlight>
                <a:srgbClr val="FFFFFF"/>
              </a:highlight>
            </a:endParaRPr>
          </a:p>
          <a:p>
            <a:pPr indent="-298450" lvl="0" marL="457200" rtl="0" algn="l">
              <a:lnSpc>
                <a:spcPct val="115000"/>
              </a:lnSpc>
              <a:spcBef>
                <a:spcPts val="0"/>
              </a:spcBef>
              <a:spcAft>
                <a:spcPts val="0"/>
              </a:spcAft>
              <a:buClr>
                <a:srgbClr val="373A3C"/>
              </a:buClr>
              <a:buSzPts val="1100"/>
              <a:buChar char="●"/>
            </a:pPr>
            <a:r>
              <a:rPr lang="tr-TR">
                <a:solidFill>
                  <a:srgbClr val="373A3C"/>
                </a:solidFill>
                <a:highlight>
                  <a:srgbClr val="FFFFFF"/>
                </a:highlight>
              </a:rPr>
              <a:t>NoSQL databases are either key-value pairs, document-based, graph databases or wide-column stores.</a:t>
            </a:r>
            <a:endParaRPr>
              <a:solidFill>
                <a:srgbClr val="373A3C"/>
              </a:solidFill>
              <a:highlight>
                <a:srgbClr val="FFFFFF"/>
              </a:highlight>
            </a:endParaRPr>
          </a:p>
          <a:p>
            <a:pPr indent="-298450" lvl="0" marL="457200" rtl="0" algn="l">
              <a:lnSpc>
                <a:spcPct val="115000"/>
              </a:lnSpc>
              <a:spcBef>
                <a:spcPts val="0"/>
              </a:spcBef>
              <a:spcAft>
                <a:spcPts val="0"/>
              </a:spcAft>
              <a:buClr>
                <a:srgbClr val="373A3C"/>
              </a:buClr>
              <a:buSzPts val="1100"/>
              <a:buChar char="●"/>
            </a:pPr>
            <a:r>
              <a:rPr lang="tr-TR">
                <a:solidFill>
                  <a:srgbClr val="373A3C"/>
                </a:solidFill>
                <a:highlight>
                  <a:srgbClr val="FFFFFF"/>
                </a:highlight>
              </a:rPr>
              <a:t>NoSQL databases can also offer more flexibility in storage options, allowing one to spread data across many machines more easily than SQL databases tend to do.</a:t>
            </a:r>
            <a:endParaRPr>
              <a:solidFill>
                <a:srgbClr val="373A3C"/>
              </a:solidFill>
              <a:highlight>
                <a:srgbClr val="FFFFFF"/>
              </a:highlight>
            </a:endParaRPr>
          </a:p>
          <a:p>
            <a:pPr indent="-298450" lvl="0" marL="457200" rtl="0" algn="l">
              <a:lnSpc>
                <a:spcPct val="115000"/>
              </a:lnSpc>
              <a:spcBef>
                <a:spcPts val="0"/>
              </a:spcBef>
              <a:spcAft>
                <a:spcPts val="0"/>
              </a:spcAft>
              <a:buClr>
                <a:srgbClr val="373A3C"/>
              </a:buClr>
              <a:buSzPts val="1100"/>
              <a:buChar char="●"/>
            </a:pPr>
            <a:r>
              <a:rPr lang="tr-TR">
                <a:solidFill>
                  <a:srgbClr val="373A3C"/>
                </a:solidFill>
                <a:highlight>
                  <a:srgbClr val="FFFFFF"/>
                </a:highlight>
              </a:rPr>
              <a:t>In NoSQL database you have to rely on community support and only limited outside experts are available for setting up and deploying your large scale NoSQL deployments.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595b09b06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c595b09b06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solidFill>
                  <a:srgbClr val="373A3C"/>
                </a:solidFill>
                <a:highlight>
                  <a:srgbClr val="FFFFFF"/>
                </a:highlight>
              </a:rPr>
              <a:t>When people talk about databases they tend to talk about the underlying Database Management System (DBMS). These are programs like MySQL or PostgreSQL which are designed to complete the tasks of storing, retrieving, updating, caching, deleting, and other data manipulation.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595b09b06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c595b09b06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595b09b06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c595b09b06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tr-TR"/>
              <a:t>These are the most popular DBMS.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595b09b06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c595b09b06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tr-TR">
                <a:solidFill>
                  <a:srgbClr val="373A3C"/>
                </a:solidFill>
                <a:highlight>
                  <a:srgbClr val="FFFFFF"/>
                </a:highlight>
              </a:rPr>
              <a:t>Big data is data that contains greater variety arriving in increasing volumes and with ever-higher velocity. This is known as the three Vs. Put simply, big data is larger, more complex data sets, especially from new data sources. These data sets are so voluminous that traditional data processing software just can’t manage them. But these massive volumes of data can be used to address business problems you wouldn’t have been able to tackle before.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7e0f9d9654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7e0f9d9654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c595b09b06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c595b09b06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The picture shows the amount of data that emerged in every one minute in 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595b09b06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c595b09b06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These are the pros and cons of Big Data.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c6a7daf2be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c6a7daf2b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SLIDES_API3655965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SLIDES_API3655965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tr-TR">
                <a:solidFill>
                  <a:schemeClr val="dk1"/>
                </a:solidFill>
              </a:rPr>
              <a:t>Summarize</a:t>
            </a:r>
            <a:endParaRPr b="1">
              <a:solidFill>
                <a:schemeClr val="dk1"/>
              </a:solidFill>
            </a:endParaRPr>
          </a:p>
          <a:p>
            <a:pPr indent="0" lvl="0" marL="0" rtl="0" algn="l">
              <a:spcBef>
                <a:spcPts val="0"/>
              </a:spcBef>
              <a:spcAft>
                <a:spcPts val="0"/>
              </a:spcAft>
              <a:buClr>
                <a:srgbClr val="000000"/>
              </a:buClr>
              <a:buSzPts val="1100"/>
              <a:buFont typeface="Arial"/>
              <a:buNone/>
            </a:pPr>
            <a:r>
              <a:rPr lang="tr-TR">
                <a:solidFill>
                  <a:schemeClr val="dk1"/>
                </a:solidFill>
              </a:rPr>
              <a:t>Have students write a quick, 1-2 sentence summary of the information they’ve just learned.</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rPr lang="tr-TR">
                <a:solidFill>
                  <a:schemeClr val="dk1"/>
                </a:solidFill>
              </a:rPr>
              <a:t>🍐 This is a Pear Deck Text Slide </a:t>
            </a:r>
            <a:endParaRPr>
              <a:solidFill>
                <a:schemeClr val="dk1"/>
              </a:solidFill>
            </a:endParaRPr>
          </a:p>
          <a:p>
            <a:pPr indent="0" lvl="0" marL="0" rtl="0" algn="l">
              <a:spcBef>
                <a:spcPts val="0"/>
              </a:spcBef>
              <a:spcAft>
                <a:spcPts val="0"/>
              </a:spcAft>
              <a:buClr>
                <a:srgbClr val="000000"/>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595b09b06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c595b09b06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tr-TR"/>
              <a:t>This is a classic and popular joke. There is no cloud it’s just </a:t>
            </a:r>
            <a:r>
              <a:rPr lang="tr-TR"/>
              <a:t>someone</a:t>
            </a:r>
            <a:r>
              <a:rPr lang="tr-TR"/>
              <a:t> else’s computer.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5b83014c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c5b83014c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There are five features of the cloud infrastructure: </a:t>
            </a:r>
            <a:endParaRPr/>
          </a:p>
          <a:p>
            <a:pPr indent="0" lvl="0" marL="0" rtl="0" algn="l">
              <a:lnSpc>
                <a:spcPct val="100000"/>
              </a:lnSpc>
              <a:spcBef>
                <a:spcPts val="0"/>
              </a:spcBef>
              <a:spcAft>
                <a:spcPts val="0"/>
              </a:spcAft>
              <a:buNone/>
            </a:pPr>
            <a:r>
              <a:rPr lang="tr-TR"/>
              <a:t>1- Resource pooling</a:t>
            </a:r>
            <a:endParaRPr/>
          </a:p>
          <a:p>
            <a:pPr indent="0" lvl="0" marL="0" rtl="0" algn="l">
              <a:lnSpc>
                <a:spcPct val="100000"/>
              </a:lnSpc>
              <a:spcBef>
                <a:spcPts val="0"/>
              </a:spcBef>
              <a:spcAft>
                <a:spcPts val="0"/>
              </a:spcAft>
              <a:buNone/>
            </a:pPr>
            <a:r>
              <a:rPr lang="tr-TR"/>
              <a:t>2- On-demand</a:t>
            </a:r>
            <a:endParaRPr/>
          </a:p>
          <a:p>
            <a:pPr indent="0" lvl="0" marL="0" rtl="0" algn="l">
              <a:lnSpc>
                <a:spcPct val="100000"/>
              </a:lnSpc>
              <a:spcBef>
                <a:spcPts val="0"/>
              </a:spcBef>
              <a:spcAft>
                <a:spcPts val="0"/>
              </a:spcAft>
              <a:buNone/>
            </a:pPr>
            <a:r>
              <a:rPr lang="tr-TR"/>
              <a:t>3- Broad access</a:t>
            </a:r>
            <a:endParaRPr/>
          </a:p>
          <a:p>
            <a:pPr indent="0" lvl="0" marL="0" rtl="0" algn="l">
              <a:lnSpc>
                <a:spcPct val="100000"/>
              </a:lnSpc>
              <a:spcBef>
                <a:spcPts val="0"/>
              </a:spcBef>
              <a:spcAft>
                <a:spcPts val="0"/>
              </a:spcAft>
              <a:buNone/>
            </a:pPr>
            <a:r>
              <a:rPr lang="tr-TR"/>
              <a:t>4- Elasticity</a:t>
            </a:r>
            <a:endParaRPr/>
          </a:p>
          <a:p>
            <a:pPr indent="0" lvl="0" marL="0" rtl="0" algn="l">
              <a:lnSpc>
                <a:spcPct val="100000"/>
              </a:lnSpc>
              <a:spcBef>
                <a:spcPts val="0"/>
              </a:spcBef>
              <a:spcAft>
                <a:spcPts val="0"/>
              </a:spcAft>
              <a:buNone/>
            </a:pPr>
            <a:r>
              <a:rPr lang="tr-TR"/>
              <a:t>5- Measured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6a7daf2b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c6a7daf2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solidFill>
                  <a:srgbClr val="373A3C"/>
                </a:solidFill>
                <a:highlight>
                  <a:srgbClr val="FFFFFF"/>
                </a:highlight>
              </a:rPr>
              <a:t>Cloud computing is possible because of a technology called virtualization. Virtualization allows for the creation of a simulated, digital-only virtual computer/machine that behaves as if it were a physical computer with its own hardware.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c595b09b06_1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c595b09b06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a:solidFill>
                  <a:srgbClr val="373A3C"/>
                </a:solidFill>
                <a:highlight>
                  <a:srgbClr val="FFFFFF"/>
                </a:highlight>
              </a:rPr>
              <a:t>The cloud refers to servers that are accessed over the Internet and the software and databases that run on those servers. Cloud servers are located in data centers all over the world. By using cloud computing, users and companies don't have to manage physical servers themselves or run software applications on their own machines.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c595b09b06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c595b09b06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There are four types of cloud deployment. </a:t>
            </a:r>
            <a:endParaRPr/>
          </a:p>
          <a:p>
            <a:pPr indent="0" lvl="0" marL="0" rtl="0" algn="l">
              <a:spcBef>
                <a:spcPts val="0"/>
              </a:spcBef>
              <a:spcAft>
                <a:spcPts val="0"/>
              </a:spcAft>
              <a:buClr>
                <a:schemeClr val="dk1"/>
              </a:buClr>
              <a:buSzPts val="1100"/>
              <a:buFont typeface="Arial"/>
              <a:buNone/>
            </a:pPr>
            <a:r>
              <a:rPr lang="tr-TR">
                <a:solidFill>
                  <a:schemeClr val="dk1"/>
                </a:solidFill>
              </a:rPr>
              <a:t>1- Private cloud: a single company or organization's cloud, Facebook</a:t>
            </a:r>
            <a:endParaRPr>
              <a:solidFill>
                <a:schemeClr val="dk1"/>
              </a:solidFill>
            </a:endParaRPr>
          </a:p>
          <a:p>
            <a:pPr indent="0" lvl="0" marL="0" rtl="0" algn="l">
              <a:spcBef>
                <a:spcPts val="0"/>
              </a:spcBef>
              <a:spcAft>
                <a:spcPts val="0"/>
              </a:spcAft>
              <a:buClr>
                <a:schemeClr val="dk1"/>
              </a:buClr>
              <a:buSzPts val="1100"/>
              <a:buFont typeface="Arial"/>
              <a:buNone/>
            </a:pPr>
            <a:r>
              <a:rPr lang="tr-TR">
                <a:solidFill>
                  <a:schemeClr val="dk1"/>
                </a:solidFill>
              </a:rPr>
              <a:t>2- Public cloud: AWS, Azure, Google cloud, Pinterest</a:t>
            </a:r>
            <a:endParaRPr>
              <a:solidFill>
                <a:schemeClr val="dk1"/>
              </a:solidFill>
            </a:endParaRPr>
          </a:p>
          <a:p>
            <a:pPr indent="0" lvl="0" marL="0" rtl="0" algn="l">
              <a:spcBef>
                <a:spcPts val="0"/>
              </a:spcBef>
              <a:spcAft>
                <a:spcPts val="0"/>
              </a:spcAft>
              <a:buClr>
                <a:schemeClr val="dk1"/>
              </a:buClr>
              <a:buSzPts val="1100"/>
              <a:buFont typeface="Arial"/>
              <a:buNone/>
            </a:pPr>
            <a:r>
              <a:rPr lang="tr-TR">
                <a:solidFill>
                  <a:schemeClr val="dk1"/>
                </a:solidFill>
              </a:rPr>
              <a:t>3- Hybrid cloud: for example database on private cloud and webserver on public cloud, Walmart</a:t>
            </a:r>
            <a:endParaRPr>
              <a:solidFill>
                <a:schemeClr val="dk1"/>
              </a:solidFill>
            </a:endParaRPr>
          </a:p>
          <a:p>
            <a:pPr indent="0" lvl="0" marL="0" rtl="0" algn="l">
              <a:spcBef>
                <a:spcPts val="0"/>
              </a:spcBef>
              <a:spcAft>
                <a:spcPts val="0"/>
              </a:spcAft>
              <a:buClr>
                <a:schemeClr val="dk1"/>
              </a:buClr>
              <a:buSzPts val="1100"/>
              <a:buFont typeface="Arial"/>
              <a:buNone/>
            </a:pPr>
            <a:r>
              <a:rPr lang="tr-TR">
                <a:solidFill>
                  <a:schemeClr val="dk1"/>
                </a:solidFill>
              </a:rPr>
              <a:t>4- Community cloud: a private cloud shared with two or more companies or organizations, usually a shared business sector, i.e., government, educational institutions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c605f0a84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c605f0a84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Worldwide market share of leading cloud service providers is shown on the </a:t>
            </a:r>
            <a:r>
              <a:rPr lang="tr-TR"/>
              <a:t>picture</a:t>
            </a:r>
            <a:r>
              <a:rPr lang="tr-T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e2195b08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e2195b0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Kahoot url: CF Review  </a:t>
            </a:r>
            <a:r>
              <a:rPr lang="tr-TR" u="sng">
                <a:solidFill>
                  <a:schemeClr val="hlink"/>
                </a:solidFill>
                <a:hlinkClick r:id="rId2"/>
              </a:rPr>
              <a:t>https://create.kahoot.it/details/a631b609-2c84-4d21-a9fe-cbe5f8ca47f1</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c595b09b06_1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c595b09b06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73A3C"/>
              </a:buClr>
              <a:buSzPts val="1100"/>
              <a:buChar char="●"/>
            </a:pPr>
            <a:r>
              <a:rPr lang="tr-TR">
                <a:solidFill>
                  <a:srgbClr val="373A3C"/>
                </a:solidFill>
                <a:highlight>
                  <a:srgbClr val="FFFFFF"/>
                </a:highlight>
              </a:rPr>
              <a:t>Infrastructure-as-a-Service (IaaS): In this model, a company rents the servers and storage they need from a cloud provider. They then use that cloud infrastructure to build their applications.</a:t>
            </a:r>
            <a:endParaRPr>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TR">
                <a:solidFill>
                  <a:srgbClr val="373A3C"/>
                </a:solidFill>
                <a:highlight>
                  <a:srgbClr val="FFFFFF"/>
                </a:highlight>
              </a:rPr>
              <a:t>Platform-as-a-Service (PaaS): In this model, companies don't pay for hosted applications; instead they pay for the things they need to build their own applications. PaaS vendors offer everything necessary for building an application, including development tools, infrastructure, and operating systems, over the Internet. PaaS can be compared to renting all the tools and equipment necessary for building a house, instead of renting the house itself. </a:t>
            </a:r>
            <a:endParaRPr>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TR">
                <a:solidFill>
                  <a:srgbClr val="373A3C"/>
                </a:solidFill>
                <a:highlight>
                  <a:srgbClr val="FFFFFF"/>
                </a:highlight>
              </a:rPr>
              <a:t>Software-as-a-Service (SaaS): Instead of users installing an application on their device, SaaS applications are hosted on cloud servers, and users access them over the Internet. SaaS is like renting a house: the landlord maintains the house, but the tenant mostly gets to use it as if they owned it. </a:t>
            </a:r>
            <a:endParaRPr>
              <a:solidFill>
                <a:srgbClr val="373A3C"/>
              </a:solidFill>
              <a:highlight>
                <a:srgbClr val="FFFFFF"/>
              </a:highlight>
            </a:endParaRPr>
          </a:p>
          <a:p>
            <a:pPr indent="0" lvl="0" marL="457200" rtl="0" algn="l">
              <a:lnSpc>
                <a:spcPct val="100000"/>
              </a:lnSpc>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595b09b06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c595b09b06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this is a very popular analogy for service models of cloud computing.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SLIDES_API753971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SLIDES_API753971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TR">
                <a:solidFill>
                  <a:schemeClr val="dk1"/>
                </a:solidFill>
              </a:rPr>
              <a:t>Emotion Check</a:t>
            </a:r>
            <a:endParaRPr b="1">
              <a:solidFill>
                <a:schemeClr val="dk1"/>
              </a:solidFill>
            </a:endParaRPr>
          </a:p>
          <a:p>
            <a:pPr indent="0" lvl="0" marL="0" rtl="0" algn="l">
              <a:spcBef>
                <a:spcPts val="0"/>
              </a:spcBef>
              <a:spcAft>
                <a:spcPts val="0"/>
              </a:spcAft>
              <a:buClr>
                <a:schemeClr val="dk1"/>
              </a:buClr>
              <a:buSzPts val="1100"/>
              <a:buFont typeface="Arial"/>
              <a:buNone/>
            </a:pPr>
            <a:r>
              <a:rPr lang="tr-TR">
                <a:solidFill>
                  <a:schemeClr val="dk1"/>
                </a:solidFill>
              </a:rPr>
              <a:t>Use this template to prompt students to check in with themselves. This will also help you gauge the mood in your classroom and notice any students who might attention.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tr-TR">
                <a:solidFill>
                  <a:schemeClr val="dk1"/>
                </a:solidFill>
              </a:rPr>
              <a:t>🍐 This is a Pear Deck Drawing Slide </a:t>
            </a:r>
            <a:endParaRPr>
              <a:solidFill>
                <a:schemeClr val="dk1"/>
              </a:solidFill>
            </a:endParaRPr>
          </a:p>
          <a:p>
            <a:pPr indent="0" lvl="0" marL="0" rtl="0" algn="l">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ddcb99e654_0_7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ddcb99e654_0_7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ddcb99e654_0_10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ddcb99e654_0_10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ddcb99e654_0_10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ddcb99e654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u="sng">
                <a:solidFill>
                  <a:schemeClr val="hlink"/>
                </a:solidFill>
                <a:hlinkClick r:id="rId2"/>
              </a:rPr>
              <a:t>https://create.kahoot.it/details/cf-inclass-3-review/48207c4a-cf7c-4a12-a4c4-d4a675e355ff</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ddcb99e654_0_10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ddcb99e654_0_10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This is the first web browser MOSAIC. It is released in 1994.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ddcb99e654_0_10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ddcb99e654_0_10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These are the most popular web browsers. Internet Explorer became Edge Browser later. Nowadays google chrome continues to lead the market.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ddcb99e654_0_10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ddcb99e654_0_10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This is a modern web browser. As you noticed there are lots of options like tabs, shortcuts, extensions.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ddcb99e654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ddcb99e654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While you are talking with foreign, you should obey language rules. This rules are protocols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6fd5fda968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6fd5fda968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tr-TR"/>
              <a:t>Servers are computers that provide data to other computers.</a:t>
            </a:r>
            <a:endParaRPr/>
          </a:p>
          <a:p>
            <a:pPr indent="-317500" lvl="0" marL="457200" rtl="0" algn="l">
              <a:lnSpc>
                <a:spcPct val="100000"/>
              </a:lnSpc>
              <a:spcBef>
                <a:spcPts val="0"/>
              </a:spcBef>
              <a:spcAft>
                <a:spcPts val="0"/>
              </a:spcAft>
              <a:buSzPts val="1400"/>
              <a:buChar char="●"/>
            </a:pPr>
            <a:r>
              <a:rPr lang="tr-TR"/>
              <a:t>Most servers are accessed remotely using remote access software.</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ddcb99e654_0_10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ddcb99e654_0_10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tr-TR" sz="1150">
                <a:solidFill>
                  <a:schemeClr val="dk1"/>
                </a:solidFill>
                <a:latin typeface="Verdana"/>
                <a:ea typeface="Verdana"/>
                <a:cs typeface="Verdana"/>
                <a:sym typeface="Verdana"/>
              </a:rPr>
              <a:t>HTML is the standard markup language for Web pages. With HTML you can create your Websites. It is easy to learn.</a:t>
            </a:r>
            <a:endParaRPr sz="1150">
              <a:solidFill>
                <a:schemeClr val="dk1"/>
              </a:solidFill>
              <a:latin typeface="Verdana"/>
              <a:ea typeface="Verdana"/>
              <a:cs typeface="Verdana"/>
              <a:sym typeface="Verdana"/>
            </a:endParaRPr>
          </a:p>
          <a:p>
            <a:pPr indent="0" lvl="0" marL="0" rtl="0" algn="l">
              <a:lnSpc>
                <a:spcPct val="100000"/>
              </a:lnSpc>
              <a:spcBef>
                <a:spcPts val="11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ddcb99e654_0_10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ddcb99e654_0_10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Only html is not enough for a satisfying webpages. You need some other tools like css and javascript. If you wanna stylize your web page</a:t>
            </a:r>
            <a:endParaRPr/>
          </a:p>
          <a:p>
            <a:pPr indent="0" lvl="0" marL="0" rtl="0" algn="l">
              <a:lnSpc>
                <a:spcPct val="100000"/>
              </a:lnSpc>
              <a:spcBef>
                <a:spcPts val="0"/>
              </a:spcBef>
              <a:spcAft>
                <a:spcPts val="0"/>
              </a:spcAft>
              <a:buNone/>
            </a:pPr>
            <a:r>
              <a:rPr lang="tr-TR"/>
              <a:t>you must use CSS. And for dynamism you can use JS. pay attention for that it is not same language java and javascript.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ddcb99e654_0_1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gddcb99e654_0_1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this is an analogy for these three tools. html only makes the structure. and with css and js you can make up your web page.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ddcb99e654_0_1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gddcb99e654_0_1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050">
                <a:solidFill>
                  <a:srgbClr val="202122"/>
                </a:solidFill>
                <a:highlight>
                  <a:srgbClr val="FFFFFF"/>
                </a:highlight>
              </a:rPr>
              <a:t>The Hypertext Transfer Protocol (HTTP) is an application layer protocol for distributed, collaborative, hypermedia information systems.HTTP is the foundation of data communication for the World Wide Web, where hypertext documents include hyperlinks to other resources that the user can easily access, for example by a mouse click or by tapping the screen in a web browser.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ddcb99e654_0_1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gddcb99e654_0_1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As a client by using this protocol you make a request to a web server with specific methods like GET, POST, DELETE, PUT. Every request has two parts. The header and the body. But GET method do not has a body, because it is just a request for web page from server. And server response with a status code. 1xx means information, 2xx  means success, 3xx means redirection, 4xx means client error, 5xx means server error. After this status code, it sends response consists of header and body.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ddcb99e654_0_1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gddcb99e654_0_1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sz="1050">
                <a:solidFill>
                  <a:srgbClr val="202122"/>
                </a:solidFill>
                <a:highlight>
                  <a:srgbClr val="FFFFFF"/>
                </a:highlight>
              </a:rPr>
              <a:t>An HTTP cookie (also called web cookie, Internet cookie, browser cookie, or simply cookie) is a small piece of data stored on the user's computer by the web browser while browsing a website. Cookies were designed to be a reliable mechanism for websites to remember stateful information (such as items added in the shopping cart in an online store) or to record the user's browsing activity (including clicking particular buttons, logging in, or recording which pages were visited in the past). They can also be used to remember pieces of information that the user previously entered into form fields, such as names, addresses, passwords, and payment card numbers.</a:t>
            </a:r>
            <a:endParaRPr sz="1050">
              <a:solidFill>
                <a:srgbClr val="202122"/>
              </a:solidFill>
              <a:highlight>
                <a:srgbClr val="FFFFFF"/>
              </a:highlight>
            </a:endParaRPr>
          </a:p>
          <a:p>
            <a:pPr indent="0" lvl="0" marL="0" rtl="0" algn="l">
              <a:lnSpc>
                <a:spcPct val="100000"/>
              </a:lnSpc>
              <a:spcBef>
                <a:spcPts val="120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ddcb99e654_0_1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gddcb99e654_0_1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ddcb99e654_0_1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gddcb99e654_0_1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15000"/>
              </a:lnSpc>
              <a:spcBef>
                <a:spcPts val="0"/>
              </a:spcBef>
              <a:spcAft>
                <a:spcPts val="0"/>
              </a:spcAft>
              <a:buClr>
                <a:srgbClr val="373A3C"/>
              </a:buClr>
              <a:buSzPts val="1450"/>
              <a:buChar char="●"/>
            </a:pPr>
            <a:r>
              <a:rPr lang="tr-TR" sz="1450">
                <a:solidFill>
                  <a:srgbClr val="373A3C"/>
                </a:solidFill>
                <a:highlight>
                  <a:srgbClr val="FFFFFF"/>
                </a:highlight>
              </a:rPr>
              <a:t>Identification: Who is this person?</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TR" sz="1450">
                <a:solidFill>
                  <a:srgbClr val="373A3C"/>
                </a:solidFill>
                <a:highlight>
                  <a:srgbClr val="FFFFFF"/>
                </a:highlight>
              </a:rPr>
              <a:t>Authentication: Is this the person who he claims to be?</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TR" sz="1450">
                <a:solidFill>
                  <a:srgbClr val="373A3C"/>
                </a:solidFill>
                <a:highlight>
                  <a:srgbClr val="FFFFFF"/>
                </a:highlight>
              </a:rPr>
              <a:t>Authorization: Is this person allowed to perform this action?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ddcb99e654_0_1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gddcb99e654_0_1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a:t>Phishing is the fraudulent attempt to obtain sensitive information or data, such as usernames, passwords and credit card details or other sensitive details, by impersonating oneself as a trustworthy entity in a digital communication. Typically carried out by email spoofing, instant messaging, and text messaging, phishing often directs users to enter personal information at a fake website which matches the look and feel of the legitimate site.</a:t>
            </a:r>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ddcb99e654_0_1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gddcb99e654_0_1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a:t>Malware (malicious software) is any software intentionally designed to cause damage to a computer, server, client, or computer network. </a:t>
            </a:r>
            <a:r>
              <a:rPr lang="tr-TR" sz="1050">
                <a:solidFill>
                  <a:srgbClr val="202122"/>
                </a:solidFill>
                <a:highlight>
                  <a:srgbClr val="FFFFFF"/>
                </a:highlight>
              </a:rPr>
              <a:t>Programs are also considered malware if they secretly act against the interests of the computer user. Widely used malwares are viruses, trojans, rootkits, worms, spyware, crimeware and adware. I strongly </a:t>
            </a:r>
            <a:r>
              <a:rPr lang="tr-TR" sz="1050">
                <a:solidFill>
                  <a:srgbClr val="202122"/>
                </a:solidFill>
                <a:highlight>
                  <a:srgbClr val="FFFFFF"/>
                </a:highlight>
              </a:rPr>
              <a:t>advise</a:t>
            </a:r>
            <a:r>
              <a:rPr lang="tr-TR" sz="1050">
                <a:solidFill>
                  <a:srgbClr val="202122"/>
                </a:solidFill>
                <a:highlight>
                  <a:srgbClr val="FFFFFF"/>
                </a:highlight>
              </a:rPr>
              <a:t> you do not open mails if you don’t know who send it. Don't be fooled by very tempting offers. Do not forget if the range is close and the cheese is big; be sure that it is a trap.</a:t>
            </a:r>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595b09b0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c595b09b0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solidFill>
                  <a:srgbClr val="373A3C"/>
                </a:solidFill>
                <a:highlight>
                  <a:srgbClr val="FFFFFF"/>
                </a:highlight>
              </a:rPr>
              <a:t>In fact, a regular desktop computer can be turned into a server by adding the appropriate software. For example, a computer connected to a home network can be designated as a file server, print server, or both.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ddcb99e654_0_1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 name="Google Shape;1031;gddcb99e654_0_1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a:t>SQL injection is a code injection technique, used to attack data-driven applications, in which malicious SQL statements are inserted into an entry field for execution (e.g. to dump the database contents to the attacker). SQL injection must exploit a security vulnerability in an application's software, for example, when user input is either incorrectly filtered for string literal escape characters embedded in SQL statements or user input is not strongly typed and unexpectedly executed. SQL injection is mostly known as an attack vector for websites but can be used to attack any type of SQL database. SQL injection attacks allow attackers to spoof identity, tamper with existing data, cause repudiation issues such as voiding transactions or changing balances, allow the complete disclosure of all data on the system, destroy the data or make it otherwise unavailable, and become administrators of the database server.</a:t>
            </a:r>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ddcb99e654_0_1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gddcb99e654_0_1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this is a funny sql injection example.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ddcb99e654_0_1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gddcb99e654_0_1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a:t>Cross-site scripting (XSS) is a type of security vulnerability typically found in web applications. XSS attacks enable attackers to inject client-side scripts into web pages viewed by other users. A cross-site scripting vulnerability may be used by attackers to bypass access controls such as the same-origin policy. </a:t>
            </a:r>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ddcb99e654_0_1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gddcb99e654_0_1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a:t>Cross-site request forgery, also known as one-click attack or session riding and abbreviated as CSRF (sometimes pronounced sea-surf) or XSRF, is a type of malicious exploit of a website where unauthorized commands are submitted from a user that the web application trusts. There are many ways in which a malicious website can transmit such commands; specially-crafted image tags, hidden forms, and JavaScript XMLHttpRequests, for example, can all work without the user's interaction or even knowledge. Unlike cross-site scripting (XSS), which exploits the trust a user has for a particular site, CSRF exploits the trust that a site has in a user's browser. In a CSRF attack, an innocent end user is tricked by an attacker into submitting a web request that they did not intend. This may cause actions to be performed on the website that can include inadvertent client or server data leakage, change of session state, or manipulation of an end user's account.</a:t>
            </a:r>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ddcb99e654_0_1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ddcb99e654_0_1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solidFill>
                  <a:srgbClr val="373A3C"/>
                </a:solidFill>
                <a:highlight>
                  <a:srgbClr val="FFFFFF"/>
                </a:highlight>
              </a:rPr>
              <a:t>Encryption is a way of scrambling data so that only authorized parties can understand the information. In technical terms, it is the process of converting plaintext (the original bytes (text, image, etc.)) to ciphertext (encrypted text). In simpler terms, encryption takes readable data and alters it so that it appears random. Encryption requires the use of an encryption key that is a set of mathematical values known only by the sender and the recipient of the encrypted message know.</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ddcb99e654_0_1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gddcb99e654_0_1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this is an example of encryption.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ddcb99e654_0_1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ddcb99e654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a:t>🍐 This is a Pear Deck Text Slide </a:t>
            </a:r>
            <a:endParaRPr/>
          </a:p>
          <a:p>
            <a:pPr indent="0" lvl="0" marL="0" rtl="0" algn="l">
              <a:spcBef>
                <a:spcPts val="0"/>
              </a:spcBef>
              <a:spcAft>
                <a:spcPts val="0"/>
              </a:spcAft>
              <a:buNone/>
            </a:pPr>
            <a:r>
              <a:rPr lang="tr-TR"/>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ddcb99e654_0_1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gddcb99e654_0_1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These are the possible combinations of keys according their size and the time to crack.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ddcb99e654_0_1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gddcb99e654_0_1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a:t>It is a cryptographic system which uses pairs of keys: public keys (which may be known to others), and private keys (which may never be known by any except the owner). The generation of such key pairs depends on cryptographic algorithms which are based on mathematical problems termed one-way functions. Effective security requires keeping the private key private; the public key can be openly distributed without compromising security.</a:t>
            </a:r>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ddcb99e654_0_1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ddcb99e654_0_1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a:t>Hypertext Transfer Protocol Secure (HTTPS) is an extension of the Hypertext Transfer Protocol (HTTP). It is used for secure communication over a computer network, and is widely used on the Internet. In HTTPS, the communication protocol is encrypted using Transport Layer Security (TLS) or, formerly, Secure Sockets Layer (SSL). The protocol is therefore also referred to as HTTP over TLS, or HTTP over SSL.</a:t>
            </a:r>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595b09b06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c595b09b0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Both the computer and the server have a mainboard.. But as you see on the picture a server’s mainboard is more complex and if you noticed it has two cpu connections.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ddcb99e654_0_1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gddcb99e654_0_1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ddcb99e654_0_1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gddcb99e654_0_1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050">
                <a:solidFill>
                  <a:srgbClr val="202122"/>
                </a:solidFill>
                <a:highlight>
                  <a:srgbClr val="FFFFFF"/>
                </a:highlight>
              </a:rPr>
              <a:t>A </a:t>
            </a:r>
            <a:r>
              <a:rPr b="1" lang="tr-TR" sz="1050">
                <a:solidFill>
                  <a:srgbClr val="202122"/>
                </a:solidFill>
                <a:highlight>
                  <a:srgbClr val="FFFFFF"/>
                </a:highlight>
              </a:rPr>
              <a:t>virtual private network</a:t>
            </a:r>
            <a:r>
              <a:rPr lang="tr-TR" sz="1050">
                <a:solidFill>
                  <a:srgbClr val="202122"/>
                </a:solidFill>
                <a:highlight>
                  <a:srgbClr val="FFFFFF"/>
                </a:highlight>
              </a:rPr>
              <a:t> (</a:t>
            </a:r>
            <a:r>
              <a:rPr b="1" lang="tr-TR" sz="1050">
                <a:solidFill>
                  <a:srgbClr val="202122"/>
                </a:solidFill>
                <a:highlight>
                  <a:srgbClr val="FFFFFF"/>
                </a:highlight>
              </a:rPr>
              <a:t>VPN</a:t>
            </a:r>
            <a:r>
              <a:rPr lang="tr-TR" sz="1050">
                <a:solidFill>
                  <a:srgbClr val="202122"/>
                </a:solidFill>
                <a:highlight>
                  <a:srgbClr val="FFFFFF"/>
                </a:highlight>
              </a:rPr>
              <a:t>) provides privacy, anonymity and security to users by creating a private network connection across a public network connection.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ddcb99e654_0_1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5" name="Google Shape;1125;gddcb99e654_0_1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without vpn connection your identity can be traced on servers and also on internet. also your location can be detected.</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ddcb99e654_0_1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ddcb99e654_0_1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You can hide your identity and location with vpn.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ddcb99e654_0_1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gddcb99e654_0_1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tr-TR"/>
              <a:t>An application programming interface (API) is a computing interface that defines interactions between multiple software or mixed hardware-software intermediaries. It defines the kinds of calls or requests that can be made, how to make them, the data formats that should be used, the conventions to follow, etc. It can also provide extension mechanisms so that users can extend existing functionality in various ways and to varying degrees. An API can be entirely custom, specific to a component, or designed based on an industry-standard to ensure interoperability. Through information hiding, APIs enable modular programming, allowing users to use the interface independently of the implementation.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ddcb99e654_0_1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7" name="Google Shape;1147;gddcb99e654_0_1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a:solidFill>
                  <a:schemeClr val="dk1"/>
                </a:solidFill>
              </a:rPr>
              <a:t>It can also provide extension mechanisms so that users can extend existing functionality in various ways and to varying degrees. An API can be entirely custom, specific to a component, or designed based on an industry-standard to ensure interoperability. Through information hiding, APIs enable modular programming, allowing users to use the interface independently of the implementation.</a:t>
            </a:r>
            <a:endParaRPr>
              <a:solidFill>
                <a:schemeClr val="dk1"/>
              </a:solidFill>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ddcb99e654_0_1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4" name="Google Shape;1154;gddcb99e654_0_1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https://create.kahoot.it/details/cf-6-servers-and-clouds/0cd3880c-11ab-4477-9dcc-d3a18726756a</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ddcb99e654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ddcb99e654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TR">
                <a:solidFill>
                  <a:schemeClr val="dk1"/>
                </a:solidFill>
              </a:rPr>
              <a:t>🍐 This is a Pear Deck Multiple Choice Slide. Your current options are: A: 😎, B: 😃, C: 😐, D: 😕, E: 😞, </a:t>
            </a:r>
            <a:endParaRPr b="1">
              <a:solidFill>
                <a:schemeClr val="dk1"/>
              </a:solidFill>
            </a:endParaRPr>
          </a:p>
          <a:p>
            <a:pPr indent="0" lvl="0" marL="0" rtl="0" algn="l">
              <a:spcBef>
                <a:spcPts val="0"/>
              </a:spcBef>
              <a:spcAft>
                <a:spcPts val="0"/>
              </a:spcAft>
              <a:buClr>
                <a:schemeClr val="dk1"/>
              </a:buClr>
              <a:buSzPts val="1100"/>
              <a:buFont typeface="Arial"/>
              <a:buNone/>
            </a:pPr>
            <a:r>
              <a:rPr b="1" lang="tr-TR">
                <a:solidFill>
                  <a:schemeClr val="dk1"/>
                </a:solidFill>
              </a:rPr>
              <a:t>🍐  To edit the type of question or choices, go back to the "Ask Students a Question" in the Pear Deck sidebar.</a:t>
            </a:r>
            <a:endParaRPr b="1">
              <a:solidFill>
                <a:schemeClr val="dk1"/>
              </a:solidFill>
            </a:endParaRPr>
          </a:p>
          <a:p>
            <a:pPr indent="0" lvl="0" marL="0" rtl="0" algn="l">
              <a:spcBef>
                <a:spcPts val="0"/>
              </a:spcBef>
              <a:spcAft>
                <a:spcPts val="0"/>
              </a:spcAft>
              <a:buClr>
                <a:schemeClr val="dk1"/>
              </a:buClr>
              <a:buSzPts val="1100"/>
              <a:buFont typeface="Arial"/>
              <a:buNone/>
            </a:pPr>
            <a:r>
              <a:rPr b="1" lang="tr-TR">
                <a:solidFill>
                  <a:schemeClr val="dk1"/>
                </a:solidFill>
              </a:rPr>
              <a:t>Emotion Check</a:t>
            </a:r>
            <a:endParaRPr b="1">
              <a:solidFill>
                <a:schemeClr val="dk1"/>
              </a:solidFill>
            </a:endParaRPr>
          </a:p>
          <a:p>
            <a:pPr indent="0" lvl="0" marL="0" rtl="0" algn="l">
              <a:spcBef>
                <a:spcPts val="0"/>
              </a:spcBef>
              <a:spcAft>
                <a:spcPts val="0"/>
              </a:spcAft>
              <a:buClr>
                <a:schemeClr val="dk1"/>
              </a:buClr>
              <a:buSzPts val="1100"/>
              <a:buFont typeface="Arial"/>
              <a:buNone/>
            </a:pPr>
            <a:r>
              <a:rPr b="1" lang="tr-TR">
                <a:solidFill>
                  <a:schemeClr val="dk1"/>
                </a:solidFill>
              </a:rPr>
              <a:t>Use this template to prompt students to check in with themselves. This will also help you gauge the mood in your classroom and notice any students who might attention.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ddcb99e654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ddcb99e654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chemeClr val="dk1"/>
                </a:solidFill>
              </a:rPr>
              <a:t>Takeaway</a:t>
            </a:r>
            <a:endParaRPr b="1">
              <a:solidFill>
                <a:schemeClr val="dk1"/>
              </a:solidFill>
            </a:endParaRPr>
          </a:p>
          <a:p>
            <a:pPr indent="0" lvl="0" marL="0" rtl="0" algn="l">
              <a:spcBef>
                <a:spcPts val="0"/>
              </a:spcBef>
              <a:spcAft>
                <a:spcPts val="0"/>
              </a:spcAft>
              <a:buNone/>
            </a:pPr>
            <a:r>
              <a:rPr lang="tr-TR">
                <a:solidFill>
                  <a:schemeClr val="dk1"/>
                </a:solidFill>
              </a:rPr>
              <a:t>Use this template to help students articulate and retain their biggest takeaways from the 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tr-TR">
                <a:solidFill>
                  <a:schemeClr val="dk1"/>
                </a:solidFill>
              </a:rPr>
              <a:t>🍐 This is a Pear Deck Text Slide </a:t>
            </a:r>
            <a:endParaRPr>
              <a:solidFill>
                <a:schemeClr val="dk1"/>
              </a:solidFill>
            </a:endParaRPr>
          </a:p>
          <a:p>
            <a:pPr indent="0" lvl="0" marL="0" rtl="0" algn="l">
              <a:spcBef>
                <a:spcPts val="0"/>
              </a:spcBef>
              <a:spcAft>
                <a:spcPts val="0"/>
              </a:spcAft>
              <a:buNone/>
            </a:pPr>
            <a:r>
              <a:rPr lang="tr-TR">
                <a:solidFill>
                  <a:schemeClr val="dk1"/>
                </a:solidFill>
              </a:rPr>
              <a:t>🍐 To edit the type of question, go back to the "Ask Students a Question" in the Pear Deck sidebar.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595b09b06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c595b09b0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a:t>
            </a:r>
            <a:r>
              <a:rPr lang="tr-TR"/>
              <a:t>he server computer has a much more powerful processor.</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TR"/>
              <a:t>The processors have a different form factor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595b09b06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c595b09b06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A server computer’s RAM is more sophisticated than a pc. It has error checking and correcting feature.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TR">
                <a:solidFill>
                  <a:schemeClr val="dk1"/>
                </a:solidFill>
                <a:highlight>
                  <a:srgbClr val="FFFFFF"/>
                </a:highlight>
              </a:rPr>
              <a:t>ECC ram corrects memory corruption due to random bit flips, preventing system crashes and data corruption. This is important when you cannot afford system failures when using the computer 24/7 for an extended period.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595b09b06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c595b09b06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t>These are server types according to their racks.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 name="Google Shape;66;p1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7" name="Google Shape;6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 name="Shape 71"/>
        <p:cNvGrpSpPr/>
        <p:nvPr/>
      </p:nvGrpSpPr>
      <p:grpSpPr>
        <a:xfrm>
          <a:off x="0" y="0"/>
          <a:ext cx="0" cy="0"/>
          <a:chOff x="0" y="0"/>
          <a:chExt cx="0" cy="0"/>
        </a:xfrm>
      </p:grpSpPr>
      <p:sp>
        <p:nvSpPr>
          <p:cNvPr id="72" name="Google Shape;72;p1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 name="Google Shape;73;p1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 name="Shape 75"/>
        <p:cNvGrpSpPr/>
        <p:nvPr/>
      </p:nvGrpSpPr>
      <p:grpSpPr>
        <a:xfrm>
          <a:off x="0" y="0"/>
          <a:ext cx="0" cy="0"/>
          <a:chOff x="0" y="0"/>
          <a:chExt cx="0" cy="0"/>
        </a:xfrm>
      </p:grpSpPr>
      <p:sp>
        <p:nvSpPr>
          <p:cNvPr id="76" name="Google Shape;76;p1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1" name="Google Shape;81;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6" name="Google Shape;8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sp>
        <p:nvSpPr>
          <p:cNvPr id="88" name="Google Shape;88;p1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 name="Google Shape;89;p1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0" name="Google Shape;9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7" name="Google Shape;17;p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2" name="Google Shape;22;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3" name="Google Shape;23;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0" name="Google Shape;30;p5"/>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31" name="Google Shape;31;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6" name="Google Shape;36;p6"/>
          <p:cNvSpPr txBox="1"/>
          <p:nvPr>
            <p:ph idx="1" type="body"/>
          </p:nvPr>
        </p:nvSpPr>
        <p:spPr>
          <a:xfrm>
            <a:off x="457200" y="1462350"/>
            <a:ext cx="4369500" cy="34416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sz="1800"/>
            </a:lvl1pPr>
            <a:lvl2pPr indent="-342900" lvl="1" marL="914400" algn="l">
              <a:lnSpc>
                <a:spcPct val="110000"/>
              </a:lnSpc>
              <a:spcBef>
                <a:spcPts val="600"/>
              </a:spcBef>
              <a:spcAft>
                <a:spcPts val="0"/>
              </a:spcAft>
              <a:buClr>
                <a:srgbClr val="741B47"/>
              </a:buClr>
              <a:buSzPts val="1800"/>
              <a:buChar char="▹"/>
              <a:defRPr sz="1800"/>
            </a:lvl2pPr>
            <a:lvl3pPr indent="-342900" lvl="2" marL="1371600" algn="l">
              <a:lnSpc>
                <a:spcPct val="110000"/>
              </a:lnSpc>
              <a:spcBef>
                <a:spcPts val="600"/>
              </a:spcBef>
              <a:spcAft>
                <a:spcPts val="0"/>
              </a:spcAft>
              <a:buClr>
                <a:srgbClr val="741B47"/>
              </a:buClr>
              <a:buSzPts val="1800"/>
              <a:buChar char="▹"/>
              <a:defRPr sz="1800"/>
            </a:lvl3pPr>
            <a:lvl4pPr indent="-342900" lvl="3" marL="1828800" algn="l">
              <a:lnSpc>
                <a:spcPct val="110000"/>
              </a:lnSpc>
              <a:spcBef>
                <a:spcPts val="600"/>
              </a:spcBef>
              <a:spcAft>
                <a:spcPts val="0"/>
              </a:spcAft>
              <a:buClr>
                <a:srgbClr val="741B47"/>
              </a:buClr>
              <a:buSzPts val="1800"/>
              <a:buChar char="▹"/>
              <a:defRPr sz="1800"/>
            </a:lvl4pPr>
            <a:lvl5pPr indent="-342900" lvl="4" marL="2286000" algn="l">
              <a:lnSpc>
                <a:spcPct val="110000"/>
              </a:lnSpc>
              <a:spcBef>
                <a:spcPts val="600"/>
              </a:spcBef>
              <a:spcAft>
                <a:spcPts val="0"/>
              </a:spcAft>
              <a:buClr>
                <a:srgbClr val="741B47"/>
              </a:buClr>
              <a:buSzPts val="1800"/>
              <a:buChar char="▹"/>
              <a:defRPr sz="1800"/>
            </a:lvl5pPr>
            <a:lvl6pPr indent="-342900" lvl="5" marL="2743200" algn="l">
              <a:lnSpc>
                <a:spcPct val="110000"/>
              </a:lnSpc>
              <a:spcBef>
                <a:spcPts val="600"/>
              </a:spcBef>
              <a:spcAft>
                <a:spcPts val="0"/>
              </a:spcAft>
              <a:buClr>
                <a:srgbClr val="741B47"/>
              </a:buClr>
              <a:buSzPts val="1800"/>
              <a:buChar char="▹"/>
              <a:defRPr sz="1800"/>
            </a:lvl6pPr>
            <a:lvl7pPr indent="-342900" lvl="6" marL="3200400" algn="l">
              <a:lnSpc>
                <a:spcPct val="110000"/>
              </a:lnSpc>
              <a:spcBef>
                <a:spcPts val="600"/>
              </a:spcBef>
              <a:spcAft>
                <a:spcPts val="0"/>
              </a:spcAft>
              <a:buClr>
                <a:srgbClr val="741B47"/>
              </a:buClr>
              <a:buSzPts val="1800"/>
              <a:buChar char="▹"/>
              <a:defRPr sz="1800"/>
            </a:lvl7pPr>
            <a:lvl8pPr indent="-342900" lvl="7" marL="3657600" algn="l">
              <a:lnSpc>
                <a:spcPct val="110000"/>
              </a:lnSpc>
              <a:spcBef>
                <a:spcPts val="600"/>
              </a:spcBef>
              <a:spcAft>
                <a:spcPts val="0"/>
              </a:spcAft>
              <a:buClr>
                <a:srgbClr val="741B47"/>
              </a:buClr>
              <a:buSzPts val="1800"/>
              <a:buChar char="▹"/>
              <a:defRPr sz="1800"/>
            </a:lvl8pPr>
            <a:lvl9pPr indent="-342900" lvl="8" marL="4114800" algn="l">
              <a:lnSpc>
                <a:spcPct val="110000"/>
              </a:lnSpc>
              <a:spcBef>
                <a:spcPts val="600"/>
              </a:spcBef>
              <a:spcAft>
                <a:spcPts val="0"/>
              </a:spcAft>
              <a:buClr>
                <a:srgbClr val="741B47"/>
              </a:buClr>
              <a:buSzPts val="1800"/>
              <a:buChar char="▹"/>
              <a:defRPr sz="1800"/>
            </a:lvl9pPr>
          </a:lstStyle>
          <a:p/>
        </p:txBody>
      </p:sp>
      <p:sp>
        <p:nvSpPr>
          <p:cNvPr id="37" name="Google Shape;37;p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40" name="Google Shape;40;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2"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4" name="Google Shape;44;p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47" name="Shape 4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 name="Shape 52"/>
        <p:cNvGrpSpPr/>
        <p:nvPr/>
      </p:nvGrpSpPr>
      <p:grpSpPr>
        <a:xfrm>
          <a:off x="0" y="0"/>
          <a:ext cx="0" cy="0"/>
          <a:chOff x="0" y="0"/>
          <a:chExt cx="0" cy="0"/>
        </a:xfrm>
      </p:grpSpPr>
      <p:sp>
        <p:nvSpPr>
          <p:cNvPr id="53" name="Google Shape;53;p1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 name="Google Shape;54;p1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1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2" Type="http://schemas.openxmlformats.org/officeDocument/2006/relationships/theme" Target="../theme/theme3.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 name="Shape 48"/>
        <p:cNvGrpSpPr/>
        <p:nvPr/>
      </p:nvGrpSpPr>
      <p:grpSpPr>
        <a:xfrm>
          <a:off x="0" y="0"/>
          <a:ext cx="0" cy="0"/>
          <a:chOff x="0" y="0"/>
          <a:chExt cx="0" cy="0"/>
        </a:xfrm>
      </p:grpSpPr>
      <p:sp>
        <p:nvSpPr>
          <p:cNvPr id="49" name="Google Shape;49;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0" name="Google Shape;50;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1" name="Google Shape;5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18.png"/><Relationship Id="rId6"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xNjQ5Nzc5OTY1MDkwMTY2Mzk3MiIsImNvbnRlbnRJbnN0YW5jZUlkIjoiMjkwZjViNDM2ZmM5NDc2Y2E1OTkxY2NjYjQzZWUxMGUifQ==pearId=magic-pear-metadata-identifi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create.kahoot.it/details/a631b609-2c84-4d21-a9fe-cbe5f8ca47f1"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hyperlink" Target="http://dontchangethislink.peardeckmagic.zone?eyJ0eXBlIjoiZnJlZWhhbmREcmF3aW5nIiwiZHJhZ2dhYmxlcyI6W3siaWQiOiJkcmFnZ2FibGUwIiwidHlwZSI6Imljb24iLCJpY29uIjp7ImlkIjoiZGVmYXVsdC1jaXJjbGUifSwiY29sb3IiOiIjRDUxRDI4In1dLCJkcmFnZ2FibGVTaXplIjoxMi41NSwiZW1iZWRkYWJsZVVybCI6Imh0dHBzOi8vIiwiYW5zd2VycyI6W119pearId=magic-pear-shape-identifier" TargetMode="External"/><Relationship Id="rId6" Type="http://schemas.openxmlformats.org/officeDocument/2006/relationships/image" Target="../media/image34.png"/><Relationship Id="rId7"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MyZGFmZjgwY18wXzI0Iiwic2xpZGVJZCI6Imc1YzJkYWZmODBjXzBfMjQiLCJwcmVzZW50YXRpb25JZCI6IjEwWllZXzBUTEdYSzU4djY0SHgwZ1o5NGViUEt5eGNzNzA5MWI4T2N6SjJNIiwidGVtcGxhdGVOYW1lIjoiQ2lyY2xlIGhvdyB5b3UgYXJlIGZlZWxpbmciLCJsYXN0RWRpdGVkQnkiOiIxMTY0OTc3OTk2NTA5MDE2NjM5NzIiLCJjb250ZW50SW5zdGFuY2VJZCI6IjRlMmQ3MzlmYTYxZDQ5MjBiYTBkZThmZjdjZjU1Y2NiIn0=pearId=magic-pear-metadata-identifi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create.kahoot.it/details/cf-inclass-3-review/48207c4a-cf7c-4a12-a4c4-d4a675e355ff" TargetMode="Externa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hyperlink" Target="http://dontchangethislink.peardeckmagic.zone?eyJ0eXBlIjoiZ29vZ2xlLXNsaWRlcy1hZGRvbi10ZW1wbGF0ZS1saWJyYXJ5IiwiY2xhc3NUaW1lIjoic3ViamVjdEFyZWFTY2llbmNlIiwiY29udGVudElkIjoiaHR0cHM6Ly9kb2NzLmdvb2dsZS5jb20vcHJlc2VudGF0aW9uL2QvMXZMZ3RuTFB5czBoYks5aTJEczdQSjh1a2FEb2xtclJjaUQ5RnVTdWFScE0vZWRpdCNzbGlkZT1pZC5nN2NmOTY2ZTYxY18wXzIzNCIsInNsaWRlSWQiOiJnN2NmOTY2ZTYxY18wXzIzNCIsInByZXNlbnRhdGlvbklkIjoiMXZMZ3RuTFB5czBoYks5aTJEczdQSjh1a2FEb2xtclJjaUQ5RnVTdWFScE0iLCJ0ZW1wbGF0ZU5hbWUiOiJDb25jbHVzaW9ucyIsImxhc3RFZGl0ZWRCeSI6IjExNjQ5Nzc5OTY1MDkwMTY2Mzk3MiIsImNvbnRlbnRJbnN0YW5jZUlkIjoiNjI1YmUzMjc4ZTUzNDY1Yzg5NDE1OWI4NTUzY2RjNDUifQ==pearId=magic-pear-metadata-identifi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hyperlink" Target="https://lms.clarusway.com/mod/lesson/view.php?id=99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43.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8.png"/><Relationship Id="rId4" Type="http://schemas.openxmlformats.org/officeDocument/2006/relationships/image" Target="../media/image3.png"/><Relationship Id="rId5"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65.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50.png"/><Relationship Id="rId5" Type="http://schemas.openxmlformats.org/officeDocument/2006/relationships/hyperlink" Target="http://dontchangethislink.peardeckmagic.zone?eyJ0eXBlIjoiZ29vZ2xlLXNsaWRlcy1hZGRvbi1yZXNwb25zZS1mb290ZXIiLCJsYXN0RWRpdGVkQnkiOiIxMTEzNDg5NDQ3ODk5ODYyMDU3MDQiLCJwcmVzZW50YXRpb25JZCI6IjFQbWdkUVZ2WkZrcWJMM3pqZjhzcXFsbXZuQ1RyTWtuSFFNaG54YUpQaTAwIiwiY29udGVudElkIjoiY3VzdG9tLXJlc3BvbnNlLWZyZWVSZXNwb25zZS10ZXh0Iiwic2xpZGVJZCI6Imc3ZWNmMjIyZDIwXzBfMTE4IiwiY29udGVudEluc3RhbmNlSWQiOiIxUG1nZFFWdlpGa3FiTDN6amY4c3FxbG12bkNUck1rbkhRTWhueGFKUGkwMC81YzY0ZDkxMy04Mjc4LTRjM2EtOWUzMS1lODc0Yjk0NTg0ZjcifQ==pearId=magic-pear-metadata-identifier"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hyperlink" Target="https://create.kahoot.it/details/cf-6-servers-and-clouds/0cd3880c-11ab-4477-9dcc-d3a18726756a" TargetMode="External"/><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3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vCfmI4iLCLwn5iDIiwi8J+YkCIsIvCfmJUiLCLwn5ieIl19pearId=magic-pear-shape-identifier" TargetMode="External"/><Relationship Id="rId5" Type="http://schemas.openxmlformats.org/officeDocument/2006/relationships/image" Target="../media/image72.png"/><Relationship Id="rId6" Type="http://schemas.openxmlformats.org/officeDocument/2006/relationships/hyperlink" Target="http://dontchangethislink.peardeckmagic.zone?eyJ0eXBlIjoiZ29vZ2xlLXNsaWRlcy1hZGRvbi1yZXNwb25zZS1mb290ZXIiLCJsYXN0RWRpdGVkQnkiOiIxMTU5MDE3MzEwMjI0NjY0NzQzNDIiLCJwcmVzZW50YXRpb25JZCI6IjFxY2pQQVhfRzdwTTJmdEQxQk85QXhqalo5OWpOMlNaQlpLaHR4aEh0NFE0IiwiY29udGVudElkIjoiY3VzdG9tLXJlc3BvbnNlLW11bHRpcGxlQ2hvaWNlIiwic2xpZGVJZCI6Imc3ODM3NzM0YWM2XzBfODExIiwiY29udGVudEluc3RhbmNlSWQiOiIxcWNqUEFYX0c3cE0yZnREMUJPOUF4ampaOTlqTjJTWkJaS2h0eGhIdDRRNC8zZGZiM2MwYy00NDBhLTQxZDItOTk3NC0wODA2NWMxYTlkOTAifQ==pearId=magic-pear-metadata-identifier"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70.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18.png"/><Relationship Id="rId6"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MyZGFmZjgwY18wXzAiLCJzbGlkZUlkIjoiZzVjMmRhZmY4MGNfMF8wIiwicHJlc2VudGF0aW9uSWQiOiIxMFpZWV8wVExHWEs1OHY2NEh4MGdaOTRlYlBLeXhjczcwOTFiOE9jekoyTSIsInRlbXBsYXRlTmFtZSI6IkluIG9uZSBtaW51dGUsIHdyaXRlIHRoZSBtb3N0IGltcG9ydGFudCB0aGluZyBmcm9tIHRvZGF54oCZcyBsZXNzb24iLCJsYXN0RWRpdGVkQnkiOiIxMTU5MDE3MzEwMjI0NjY0NzQzNDIiLCJjb250ZW50SW5zdGFuY2VJZCI6IjhiNTBjNWZmZTg3YjRlZWY5ZDg5NGI2YWE0NTIwMjJlIn0=pearId=magic-pear-metadata-identifier"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mailto:jamil@clarusway.com" TargetMode="External"/><Relationship Id="rId4" Type="http://schemas.openxmlformats.org/officeDocument/2006/relationships/image" Target="../media/image6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grpSp>
        <p:nvGrpSpPr>
          <p:cNvPr id="97" name="Google Shape;97;p21"/>
          <p:cNvGrpSpPr/>
          <p:nvPr/>
        </p:nvGrpSpPr>
        <p:grpSpPr>
          <a:xfrm>
            <a:off x="5122427" y="668001"/>
            <a:ext cx="3841143" cy="3893303"/>
            <a:chOff x="5122427" y="668001"/>
            <a:chExt cx="3841143" cy="3893303"/>
          </a:xfrm>
        </p:grpSpPr>
        <p:grpSp>
          <p:nvGrpSpPr>
            <p:cNvPr id="98" name="Google Shape;98;p21"/>
            <p:cNvGrpSpPr/>
            <p:nvPr/>
          </p:nvGrpSpPr>
          <p:grpSpPr>
            <a:xfrm>
              <a:off x="5144045" y="893590"/>
              <a:ext cx="2833667" cy="2964311"/>
              <a:chOff x="3860721" y="1330073"/>
              <a:chExt cx="3544299" cy="3707706"/>
            </a:xfrm>
          </p:grpSpPr>
          <p:sp>
            <p:nvSpPr>
              <p:cNvPr id="99" name="Google Shape;99;p21"/>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21"/>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21"/>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21"/>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21"/>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21"/>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21"/>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21"/>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21"/>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21"/>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21"/>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21"/>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21"/>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21"/>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21"/>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21"/>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21"/>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21"/>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21"/>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21"/>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21"/>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21"/>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21"/>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21"/>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21"/>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21"/>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21"/>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21"/>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21"/>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21"/>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21"/>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21"/>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21"/>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21"/>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21"/>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21"/>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21"/>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21"/>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21"/>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21"/>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21"/>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21"/>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21"/>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21"/>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21"/>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21"/>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21"/>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21"/>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21"/>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21"/>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21"/>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21"/>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21"/>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21"/>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21"/>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21"/>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21"/>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21"/>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21"/>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21"/>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21"/>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21"/>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21"/>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21"/>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21"/>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21"/>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21"/>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21"/>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21"/>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21"/>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21"/>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21"/>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21"/>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21"/>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21"/>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21"/>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21"/>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21"/>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21"/>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21"/>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21"/>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21"/>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21"/>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21"/>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21"/>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21"/>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21"/>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21"/>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21"/>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21"/>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21"/>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21"/>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21"/>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21"/>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21"/>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21"/>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21"/>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21"/>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21"/>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21"/>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21"/>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21"/>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21"/>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21"/>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21"/>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21"/>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21"/>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06" name="Google Shape;206;p21"/>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21"/>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21"/>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21"/>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21"/>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1"/>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21"/>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21"/>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21"/>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21"/>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21"/>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21"/>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21"/>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21"/>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21"/>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21"/>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21"/>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21"/>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1"/>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21"/>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21"/>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21"/>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21"/>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21"/>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21"/>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21"/>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21"/>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21"/>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21"/>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1"/>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21"/>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7" name="Google Shape;237;p21"/>
            <p:cNvGrpSpPr/>
            <p:nvPr/>
          </p:nvGrpSpPr>
          <p:grpSpPr>
            <a:xfrm flipH="1">
              <a:off x="5678143" y="1227582"/>
              <a:ext cx="345795" cy="1043508"/>
              <a:chOff x="5678143" y="1151382"/>
              <a:chExt cx="345795" cy="1043508"/>
            </a:xfrm>
          </p:grpSpPr>
          <p:sp>
            <p:nvSpPr>
              <p:cNvPr id="238" name="Google Shape;238;p21"/>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21"/>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21"/>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21"/>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21"/>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21"/>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21"/>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21"/>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21"/>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21"/>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21"/>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21"/>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21"/>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21"/>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21"/>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21"/>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21"/>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55" name="Google Shape;255;p21"/>
            <p:cNvGrpSpPr/>
            <p:nvPr/>
          </p:nvGrpSpPr>
          <p:grpSpPr>
            <a:xfrm>
              <a:off x="5122427" y="3292365"/>
              <a:ext cx="823270" cy="1268939"/>
              <a:chOff x="5490177" y="3555452"/>
              <a:chExt cx="823270" cy="1268939"/>
            </a:xfrm>
          </p:grpSpPr>
          <p:sp>
            <p:nvSpPr>
              <p:cNvPr id="256" name="Google Shape;256;p21"/>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21"/>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21"/>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21"/>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21"/>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21"/>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21"/>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21"/>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21"/>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21"/>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21"/>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21"/>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21"/>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21"/>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21"/>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21"/>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21"/>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21"/>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21"/>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21"/>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21"/>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21"/>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21"/>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21"/>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21"/>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21"/>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21"/>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21"/>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21"/>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21"/>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21"/>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7" name="Google Shape;287;p21"/>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21"/>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21"/>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21"/>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21"/>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21"/>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21"/>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21"/>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21"/>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21"/>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21"/>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21"/>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21"/>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21"/>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1"/>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21"/>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62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21"/>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21"/>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21"/>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62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21"/>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21"/>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21"/>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21"/>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21"/>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21"/>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21"/>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21"/>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21"/>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21"/>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21"/>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21"/>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21"/>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21"/>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21"/>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21"/>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21"/>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23" name="Google Shape;323;p21"/>
            <p:cNvGrpSpPr/>
            <p:nvPr/>
          </p:nvGrpSpPr>
          <p:grpSpPr>
            <a:xfrm>
              <a:off x="6544660" y="927098"/>
              <a:ext cx="264549" cy="200503"/>
              <a:chOff x="6621095" y="1452181"/>
              <a:chExt cx="330893" cy="250785"/>
            </a:xfrm>
          </p:grpSpPr>
          <p:sp>
            <p:nvSpPr>
              <p:cNvPr id="324" name="Google Shape;324;p2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2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3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2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2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2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9" name="Google Shape;329;p21"/>
            <p:cNvGrpSpPr/>
            <p:nvPr/>
          </p:nvGrpSpPr>
          <p:grpSpPr>
            <a:xfrm>
              <a:off x="7210339" y="1314222"/>
              <a:ext cx="264549" cy="200503"/>
              <a:chOff x="6621095" y="1452181"/>
              <a:chExt cx="330893" cy="250785"/>
            </a:xfrm>
          </p:grpSpPr>
          <p:sp>
            <p:nvSpPr>
              <p:cNvPr id="330" name="Google Shape;330;p2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2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3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2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2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2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35" name="Google Shape;335;p21"/>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21"/>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7" name="Google Shape;337;p21"/>
            <p:cNvGrpSpPr/>
            <p:nvPr/>
          </p:nvGrpSpPr>
          <p:grpSpPr>
            <a:xfrm flipH="1">
              <a:off x="8183210" y="2407472"/>
              <a:ext cx="780359" cy="1195999"/>
              <a:chOff x="3975528" y="3303922"/>
              <a:chExt cx="780359" cy="1195999"/>
            </a:xfrm>
          </p:grpSpPr>
          <p:sp>
            <p:nvSpPr>
              <p:cNvPr id="338" name="Google Shape;338;p21"/>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62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21"/>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2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21"/>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2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2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62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21"/>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21"/>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2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2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62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21"/>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21"/>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2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21"/>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2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2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62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21"/>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21"/>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21"/>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21"/>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21"/>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21"/>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21"/>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21"/>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21"/>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1"/>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21"/>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21"/>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64" name="Google Shape;364;p21"/>
              <p:cNvGrpSpPr/>
              <p:nvPr/>
            </p:nvGrpSpPr>
            <p:grpSpPr>
              <a:xfrm flipH="1">
                <a:off x="4321790" y="3621402"/>
                <a:ext cx="239004" cy="181217"/>
                <a:chOff x="6621095" y="1452181"/>
                <a:chExt cx="330893" cy="250785"/>
              </a:xfrm>
            </p:grpSpPr>
            <p:sp>
              <p:nvSpPr>
                <p:cNvPr id="365" name="Google Shape;365;p2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2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3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2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2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70" name="Google Shape;370;p21"/>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21"/>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72" name="Google Shape;372;p21"/>
          <p:cNvSpPr txBox="1"/>
          <p:nvPr>
            <p:ph type="ctrTitle"/>
          </p:nvPr>
        </p:nvSpPr>
        <p:spPr>
          <a:xfrm>
            <a:off x="822625" y="18636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Computer Fundamentals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41" name="Google Shape;441;p3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Server</a:t>
            </a:r>
            <a:endParaRPr sz="4000">
              <a:solidFill>
                <a:srgbClr val="741B47"/>
              </a:solidFill>
              <a:latin typeface="Raleway Medium"/>
              <a:ea typeface="Raleway Medium"/>
              <a:cs typeface="Raleway Medium"/>
              <a:sym typeface="Raleway Medium"/>
            </a:endParaRPr>
          </a:p>
        </p:txBody>
      </p:sp>
      <p:pic>
        <p:nvPicPr>
          <p:cNvPr id="442" name="Google Shape;442;p30"/>
          <p:cNvPicPr preferRelativeResize="0"/>
          <p:nvPr/>
        </p:nvPicPr>
        <p:blipFill rotWithShape="1">
          <a:blip r:embed="rId3">
            <a:alphaModFix/>
          </a:blip>
          <a:srcRect b="6629" l="0" r="0" t="0"/>
          <a:stretch/>
        </p:blipFill>
        <p:spPr>
          <a:xfrm>
            <a:off x="1979350" y="782325"/>
            <a:ext cx="5313349" cy="4159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48" name="Google Shape;448;p3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Server</a:t>
            </a:r>
            <a:endParaRPr sz="4000">
              <a:solidFill>
                <a:srgbClr val="741B47"/>
              </a:solidFill>
              <a:latin typeface="Raleway Medium"/>
              <a:ea typeface="Raleway Medium"/>
              <a:cs typeface="Raleway Medium"/>
              <a:sym typeface="Raleway Medium"/>
            </a:endParaRPr>
          </a:p>
        </p:txBody>
      </p:sp>
      <p:pic>
        <p:nvPicPr>
          <p:cNvPr id="449" name="Google Shape;449;p31"/>
          <p:cNvPicPr preferRelativeResize="0"/>
          <p:nvPr/>
        </p:nvPicPr>
        <p:blipFill>
          <a:blip r:embed="rId3">
            <a:alphaModFix/>
          </a:blip>
          <a:stretch>
            <a:fillRect/>
          </a:stretch>
        </p:blipFill>
        <p:spPr>
          <a:xfrm>
            <a:off x="3620551" y="939325"/>
            <a:ext cx="5385124" cy="3264851"/>
          </a:xfrm>
          <a:prstGeom prst="rect">
            <a:avLst/>
          </a:prstGeom>
          <a:noFill/>
          <a:ln>
            <a:noFill/>
          </a:ln>
        </p:spPr>
      </p:pic>
      <p:sp>
        <p:nvSpPr>
          <p:cNvPr id="450" name="Google Shape;450;p31"/>
          <p:cNvSpPr txBox="1"/>
          <p:nvPr/>
        </p:nvSpPr>
        <p:spPr>
          <a:xfrm>
            <a:off x="235050" y="1469475"/>
            <a:ext cx="3309300" cy="19968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High internet connectivity</a:t>
            </a:r>
            <a:endParaRPr sz="1800">
              <a:solidFill>
                <a:schemeClr val="dk1"/>
              </a:solidFill>
              <a:highlight>
                <a:srgbClr val="FFFFFF"/>
              </a:highlight>
            </a:endParaRPr>
          </a:p>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A</a:t>
            </a:r>
            <a:r>
              <a:rPr lang="tr-TR" sz="1800">
                <a:solidFill>
                  <a:schemeClr val="dk1"/>
                </a:solidFill>
                <a:highlight>
                  <a:srgbClr val="FFFFFF"/>
                </a:highlight>
              </a:rPr>
              <a:t>ir conditioning</a:t>
            </a:r>
            <a:endParaRPr sz="1050" u="sng">
              <a:solidFill>
                <a:srgbClr val="FAA700"/>
              </a:solidFill>
              <a:highlight>
                <a:srgbClr val="FFFFFF"/>
              </a:highlight>
            </a:endParaRPr>
          </a:p>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Backup electrical power</a:t>
            </a:r>
            <a:endParaRPr sz="1800">
              <a:solidFill>
                <a:schemeClr val="dk1"/>
              </a:solidFill>
              <a:highlight>
                <a:srgbClr val="FFFFFF"/>
              </a:highlight>
            </a:endParaRPr>
          </a:p>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Fire protection</a:t>
            </a:r>
            <a:endParaRPr sz="1800">
              <a:solidFill>
                <a:schemeClr val="dk1"/>
              </a:solidFill>
              <a:highlight>
                <a:srgbClr val="FFFFFF"/>
              </a:highlight>
            </a:endParaRPr>
          </a:p>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Security</a:t>
            </a:r>
            <a:endParaRPr sz="1800">
              <a:solidFill>
                <a:schemeClr val="dk1"/>
              </a:solidFill>
              <a:highlight>
                <a:srgbClr val="FFFFFF"/>
              </a:highlight>
            </a:endParaRPr>
          </a:p>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Maintenance</a:t>
            </a:r>
            <a:endParaRPr sz="1800">
              <a:solidFill>
                <a:schemeClr val="dk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2"/>
          <p:cNvSpPr txBox="1"/>
          <p:nvPr/>
        </p:nvSpPr>
        <p:spPr>
          <a:xfrm>
            <a:off x="146750" y="1819200"/>
            <a:ext cx="4785900" cy="15051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just">
              <a:lnSpc>
                <a:spcPct val="100000"/>
              </a:lnSpc>
              <a:spcBef>
                <a:spcPts val="0"/>
              </a:spcBef>
              <a:spcAft>
                <a:spcPts val="0"/>
              </a:spcAft>
              <a:buNone/>
            </a:pPr>
            <a:r>
              <a:rPr lang="tr-TR" sz="1800">
                <a:solidFill>
                  <a:schemeClr val="dk1"/>
                </a:solidFill>
                <a:highlight>
                  <a:srgbClr val="FFFFFF"/>
                </a:highlight>
              </a:rPr>
              <a:t>Databases are collections of data, usually organized under a schema, and stored in a format that is efficient for storing and retrieving the data.</a:t>
            </a:r>
            <a:r>
              <a:rPr lang="tr-TR" sz="1450">
                <a:solidFill>
                  <a:srgbClr val="373A3C"/>
                </a:solidFill>
                <a:highlight>
                  <a:srgbClr val="FFFFFF"/>
                </a:highlight>
              </a:rPr>
              <a:t> </a:t>
            </a:r>
            <a:endParaRPr b="1" sz="1800">
              <a:solidFill>
                <a:schemeClr val="dk1"/>
              </a:solidFill>
              <a:highlight>
                <a:srgbClr val="FFFFFF"/>
              </a:highlight>
            </a:endParaRPr>
          </a:p>
        </p:txBody>
      </p:sp>
      <p:sp>
        <p:nvSpPr>
          <p:cNvPr id="456" name="Google Shape;456;p3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57" name="Google Shape;457;p3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Databases</a:t>
            </a:r>
            <a:endParaRPr sz="4000">
              <a:solidFill>
                <a:srgbClr val="419DD3"/>
              </a:solidFill>
              <a:latin typeface="Raleway Medium"/>
              <a:ea typeface="Raleway Medium"/>
              <a:cs typeface="Raleway Medium"/>
              <a:sym typeface="Raleway Medium"/>
            </a:endParaRPr>
          </a:p>
        </p:txBody>
      </p:sp>
      <p:pic>
        <p:nvPicPr>
          <p:cNvPr id="458" name="Google Shape;458;p32"/>
          <p:cNvPicPr preferRelativeResize="0"/>
          <p:nvPr/>
        </p:nvPicPr>
        <p:blipFill rotWithShape="1">
          <a:blip r:embed="rId3">
            <a:alphaModFix/>
          </a:blip>
          <a:srcRect b="0" l="25617" r="23147" t="0"/>
          <a:stretch/>
        </p:blipFill>
        <p:spPr>
          <a:xfrm>
            <a:off x="5369175" y="1536850"/>
            <a:ext cx="3279850" cy="262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64" name="Google Shape;464;p3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Databases</a:t>
            </a:r>
            <a:endParaRPr sz="4000">
              <a:solidFill>
                <a:srgbClr val="741B47"/>
              </a:solidFill>
              <a:latin typeface="Raleway Medium"/>
              <a:ea typeface="Raleway Medium"/>
              <a:cs typeface="Raleway Medium"/>
              <a:sym typeface="Raleway Medium"/>
            </a:endParaRPr>
          </a:p>
        </p:txBody>
      </p:sp>
      <p:pic>
        <p:nvPicPr>
          <p:cNvPr id="465" name="Google Shape;465;p33"/>
          <p:cNvPicPr preferRelativeResize="0"/>
          <p:nvPr/>
        </p:nvPicPr>
        <p:blipFill rotWithShape="1">
          <a:blip r:embed="rId3">
            <a:alphaModFix/>
          </a:blip>
          <a:srcRect b="15561" l="0" r="0" t="12624"/>
          <a:stretch/>
        </p:blipFill>
        <p:spPr>
          <a:xfrm>
            <a:off x="1577050" y="1556600"/>
            <a:ext cx="5989900" cy="2900175"/>
          </a:xfrm>
          <a:prstGeom prst="rect">
            <a:avLst/>
          </a:prstGeom>
          <a:noFill/>
          <a:ln>
            <a:noFill/>
          </a:ln>
        </p:spPr>
      </p:pic>
      <p:sp>
        <p:nvSpPr>
          <p:cNvPr id="466" name="Google Shape;466;p33"/>
          <p:cNvSpPr txBox="1"/>
          <p:nvPr/>
        </p:nvSpPr>
        <p:spPr>
          <a:xfrm>
            <a:off x="431800" y="800100"/>
            <a:ext cx="7537800" cy="6264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Types of Databases</a:t>
            </a:r>
            <a:endParaRPr sz="1800">
              <a:solidFill>
                <a:schemeClr val="dk1"/>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72" name="Google Shape;472;p3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Databases</a:t>
            </a:r>
            <a:endParaRPr sz="4000">
              <a:solidFill>
                <a:srgbClr val="741B47"/>
              </a:solidFill>
              <a:latin typeface="Raleway Medium"/>
              <a:ea typeface="Raleway Medium"/>
              <a:cs typeface="Raleway Medium"/>
              <a:sym typeface="Raleway Medium"/>
            </a:endParaRPr>
          </a:p>
        </p:txBody>
      </p:sp>
      <p:pic>
        <p:nvPicPr>
          <p:cNvPr id="473" name="Google Shape;473;p34"/>
          <p:cNvPicPr preferRelativeResize="0"/>
          <p:nvPr/>
        </p:nvPicPr>
        <p:blipFill rotWithShape="1">
          <a:blip r:embed="rId3">
            <a:alphaModFix/>
          </a:blip>
          <a:srcRect b="16219" l="0" r="0" t="23056"/>
          <a:stretch/>
        </p:blipFill>
        <p:spPr>
          <a:xfrm>
            <a:off x="457200" y="1556600"/>
            <a:ext cx="8229600" cy="3210026"/>
          </a:xfrm>
          <a:prstGeom prst="rect">
            <a:avLst/>
          </a:prstGeom>
          <a:noFill/>
          <a:ln>
            <a:noFill/>
          </a:ln>
        </p:spPr>
      </p:pic>
      <p:sp>
        <p:nvSpPr>
          <p:cNvPr id="474" name="Google Shape;474;p34"/>
          <p:cNvSpPr txBox="1"/>
          <p:nvPr/>
        </p:nvSpPr>
        <p:spPr>
          <a:xfrm>
            <a:off x="431800" y="800100"/>
            <a:ext cx="7537800" cy="6264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Relational </a:t>
            </a:r>
            <a:r>
              <a:rPr lang="tr-TR" sz="1800">
                <a:solidFill>
                  <a:schemeClr val="dk1"/>
                </a:solidFill>
                <a:highlight>
                  <a:srgbClr val="FFFFFF"/>
                </a:highlight>
              </a:rPr>
              <a:t>Database (SQL)</a:t>
            </a:r>
            <a:endParaRPr sz="1800">
              <a:solidFill>
                <a:schemeClr val="dk1"/>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80" name="Google Shape;480;p3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Databases</a:t>
            </a:r>
            <a:endParaRPr sz="4000">
              <a:solidFill>
                <a:srgbClr val="741B47"/>
              </a:solidFill>
              <a:latin typeface="Raleway Medium"/>
              <a:ea typeface="Raleway Medium"/>
              <a:cs typeface="Raleway Medium"/>
              <a:sym typeface="Raleway Medium"/>
            </a:endParaRPr>
          </a:p>
        </p:txBody>
      </p:sp>
      <p:sp>
        <p:nvSpPr>
          <p:cNvPr id="481" name="Google Shape;481;p35"/>
          <p:cNvSpPr txBox="1"/>
          <p:nvPr/>
        </p:nvSpPr>
        <p:spPr>
          <a:xfrm>
            <a:off x="431800" y="800100"/>
            <a:ext cx="7537800" cy="6264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Non-</a:t>
            </a:r>
            <a:r>
              <a:rPr lang="tr-TR" sz="1800">
                <a:solidFill>
                  <a:schemeClr val="dk1"/>
                </a:solidFill>
                <a:highlight>
                  <a:srgbClr val="FFFFFF"/>
                </a:highlight>
              </a:rPr>
              <a:t>Relational Database (NoSQL-Not Only SQL)</a:t>
            </a:r>
            <a:endParaRPr sz="1800">
              <a:solidFill>
                <a:schemeClr val="dk1"/>
              </a:solidFill>
              <a:highlight>
                <a:srgbClr val="FFFFFF"/>
              </a:highlight>
            </a:endParaRPr>
          </a:p>
        </p:txBody>
      </p:sp>
      <p:pic>
        <p:nvPicPr>
          <p:cNvPr id="482" name="Google Shape;482;p35"/>
          <p:cNvPicPr preferRelativeResize="0"/>
          <p:nvPr/>
        </p:nvPicPr>
        <p:blipFill>
          <a:blip r:embed="rId3">
            <a:alphaModFix/>
          </a:blip>
          <a:stretch>
            <a:fillRect/>
          </a:stretch>
        </p:blipFill>
        <p:spPr>
          <a:xfrm>
            <a:off x="0" y="1653540"/>
            <a:ext cx="9144000" cy="30556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88" name="Google Shape;488;p3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Databases</a:t>
            </a:r>
            <a:endParaRPr sz="4000">
              <a:solidFill>
                <a:srgbClr val="741B47"/>
              </a:solidFill>
              <a:latin typeface="Raleway Medium"/>
              <a:ea typeface="Raleway Medium"/>
              <a:cs typeface="Raleway Medium"/>
              <a:sym typeface="Raleway Medium"/>
            </a:endParaRPr>
          </a:p>
        </p:txBody>
      </p:sp>
      <p:pic>
        <p:nvPicPr>
          <p:cNvPr id="489" name="Google Shape;489;p36"/>
          <p:cNvPicPr preferRelativeResize="0"/>
          <p:nvPr/>
        </p:nvPicPr>
        <p:blipFill>
          <a:blip r:embed="rId3">
            <a:alphaModFix/>
          </a:blip>
          <a:stretch>
            <a:fillRect/>
          </a:stretch>
        </p:blipFill>
        <p:spPr>
          <a:xfrm>
            <a:off x="1829225" y="800200"/>
            <a:ext cx="5287247" cy="4038500"/>
          </a:xfrm>
          <a:prstGeom prst="rect">
            <a:avLst/>
          </a:prstGeom>
          <a:noFill/>
          <a:ln>
            <a:noFill/>
          </a:ln>
        </p:spPr>
      </p:pic>
      <p:sp>
        <p:nvSpPr>
          <p:cNvPr id="490" name="Google Shape;490;p36"/>
          <p:cNvSpPr txBox="1"/>
          <p:nvPr/>
        </p:nvSpPr>
        <p:spPr>
          <a:xfrm>
            <a:off x="431800" y="800100"/>
            <a:ext cx="4996800" cy="6264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Database Management System</a:t>
            </a:r>
            <a:r>
              <a:rPr lang="tr-TR" sz="1800">
                <a:solidFill>
                  <a:schemeClr val="dk1"/>
                </a:solidFill>
                <a:highlight>
                  <a:srgbClr val="FFFFFF"/>
                </a:highlight>
              </a:rPr>
              <a:t> (DBMS)</a:t>
            </a:r>
            <a:endParaRPr sz="1800">
              <a:solidFill>
                <a:schemeClr val="dk1"/>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96" name="Google Shape;496;p3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Databases</a:t>
            </a:r>
            <a:endParaRPr sz="4000">
              <a:solidFill>
                <a:srgbClr val="741B47"/>
              </a:solidFill>
              <a:latin typeface="Raleway Medium"/>
              <a:ea typeface="Raleway Medium"/>
              <a:cs typeface="Raleway Medium"/>
              <a:sym typeface="Raleway Medium"/>
            </a:endParaRPr>
          </a:p>
        </p:txBody>
      </p:sp>
      <p:sp>
        <p:nvSpPr>
          <p:cNvPr id="497" name="Google Shape;497;p37"/>
          <p:cNvSpPr txBox="1"/>
          <p:nvPr/>
        </p:nvSpPr>
        <p:spPr>
          <a:xfrm>
            <a:off x="431800" y="800100"/>
            <a:ext cx="4996800" cy="6264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tr-TR" sz="1800">
                <a:solidFill>
                  <a:schemeClr val="dk1"/>
                </a:solidFill>
                <a:highlight>
                  <a:srgbClr val="FFFFFF"/>
                </a:highlight>
              </a:rPr>
              <a:t>Database Management System (DBMS)</a:t>
            </a:r>
            <a:endParaRPr sz="1800">
              <a:solidFill>
                <a:schemeClr val="dk1"/>
              </a:solidFill>
              <a:highlight>
                <a:srgbClr val="FFFFFF"/>
              </a:highlight>
            </a:endParaRPr>
          </a:p>
        </p:txBody>
      </p:sp>
      <p:sp>
        <p:nvSpPr>
          <p:cNvPr id="498" name="Google Shape;498;p37"/>
          <p:cNvSpPr txBox="1"/>
          <p:nvPr/>
        </p:nvSpPr>
        <p:spPr>
          <a:xfrm>
            <a:off x="561625" y="1661975"/>
            <a:ext cx="8087400" cy="22743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15000"/>
              </a:lnSpc>
              <a:spcBef>
                <a:spcPts val="0"/>
              </a:spcBef>
              <a:spcAft>
                <a:spcPts val="0"/>
              </a:spcAft>
              <a:buClr>
                <a:srgbClr val="333333"/>
              </a:buClr>
              <a:buSzPts val="1500"/>
              <a:buChar char="●"/>
            </a:pPr>
            <a:r>
              <a:rPr lang="tr-TR" sz="1500">
                <a:solidFill>
                  <a:srgbClr val="333333"/>
                </a:solidFill>
                <a:highlight>
                  <a:srgbClr val="FFFFFF"/>
                </a:highlight>
              </a:rPr>
              <a:t>Creates the complex structures required for data storage.</a:t>
            </a:r>
            <a:endParaRPr sz="1500">
              <a:solidFill>
                <a:srgbClr val="333333"/>
              </a:solidFill>
              <a:highlight>
                <a:srgbClr val="FFFFFF"/>
              </a:highlight>
            </a:endParaRPr>
          </a:p>
          <a:p>
            <a:pPr indent="-323850" lvl="0" marL="457200" marR="0" rtl="0" algn="just">
              <a:lnSpc>
                <a:spcPct val="115000"/>
              </a:lnSpc>
              <a:spcBef>
                <a:spcPts val="0"/>
              </a:spcBef>
              <a:spcAft>
                <a:spcPts val="0"/>
              </a:spcAft>
              <a:buClr>
                <a:srgbClr val="333333"/>
              </a:buClr>
              <a:buSzPts val="1500"/>
              <a:buChar char="●"/>
            </a:pPr>
            <a:r>
              <a:rPr lang="tr-TR" sz="1500">
                <a:solidFill>
                  <a:srgbClr val="333333"/>
                </a:solidFill>
                <a:highlight>
                  <a:srgbClr val="FFFFFF"/>
                </a:highlight>
              </a:rPr>
              <a:t>Transforms entered data to conform to the data structures.</a:t>
            </a:r>
            <a:endParaRPr sz="1500">
              <a:solidFill>
                <a:srgbClr val="333333"/>
              </a:solidFill>
              <a:highlight>
                <a:srgbClr val="FFFFFF"/>
              </a:highlight>
            </a:endParaRPr>
          </a:p>
          <a:p>
            <a:pPr indent="-323850" lvl="0" marL="457200" marR="0" rtl="0" algn="just">
              <a:lnSpc>
                <a:spcPct val="115000"/>
              </a:lnSpc>
              <a:spcBef>
                <a:spcPts val="0"/>
              </a:spcBef>
              <a:spcAft>
                <a:spcPts val="0"/>
              </a:spcAft>
              <a:buClr>
                <a:srgbClr val="333333"/>
              </a:buClr>
              <a:buSzPts val="1500"/>
              <a:buChar char="●"/>
            </a:pPr>
            <a:r>
              <a:rPr lang="tr-TR" sz="1500">
                <a:solidFill>
                  <a:srgbClr val="333333"/>
                </a:solidFill>
                <a:highlight>
                  <a:srgbClr val="FFFFFF"/>
                </a:highlight>
              </a:rPr>
              <a:t>Creates a security system and enforces security within that system.</a:t>
            </a:r>
            <a:endParaRPr sz="1500">
              <a:solidFill>
                <a:srgbClr val="333333"/>
              </a:solidFill>
              <a:highlight>
                <a:srgbClr val="FFFFFF"/>
              </a:highlight>
            </a:endParaRPr>
          </a:p>
          <a:p>
            <a:pPr indent="-323850" lvl="0" marL="457200" marR="0" rtl="0" algn="just">
              <a:lnSpc>
                <a:spcPct val="115000"/>
              </a:lnSpc>
              <a:spcBef>
                <a:spcPts val="0"/>
              </a:spcBef>
              <a:spcAft>
                <a:spcPts val="0"/>
              </a:spcAft>
              <a:buClr>
                <a:srgbClr val="333333"/>
              </a:buClr>
              <a:buSzPts val="1500"/>
              <a:buChar char="●"/>
            </a:pPr>
            <a:r>
              <a:rPr lang="tr-TR" sz="1500">
                <a:solidFill>
                  <a:srgbClr val="333333"/>
                </a:solidFill>
                <a:highlight>
                  <a:srgbClr val="FFFFFF"/>
                </a:highlight>
              </a:rPr>
              <a:t>Allow multiple user access to the data within the computer network environment.</a:t>
            </a:r>
            <a:endParaRPr sz="1500">
              <a:solidFill>
                <a:srgbClr val="333333"/>
              </a:solidFill>
              <a:highlight>
                <a:srgbClr val="FFFFFF"/>
              </a:highlight>
            </a:endParaRPr>
          </a:p>
          <a:p>
            <a:pPr indent="-323850" lvl="0" marL="457200" marR="0" rtl="0" algn="just">
              <a:lnSpc>
                <a:spcPct val="115000"/>
              </a:lnSpc>
              <a:spcBef>
                <a:spcPts val="0"/>
              </a:spcBef>
              <a:spcAft>
                <a:spcPts val="0"/>
              </a:spcAft>
              <a:buClr>
                <a:srgbClr val="333333"/>
              </a:buClr>
              <a:buSzPts val="1500"/>
              <a:buChar char="●"/>
            </a:pPr>
            <a:r>
              <a:rPr lang="tr-TR" sz="1500">
                <a:solidFill>
                  <a:srgbClr val="333333"/>
                </a:solidFill>
                <a:highlight>
                  <a:srgbClr val="FFFFFF"/>
                </a:highlight>
              </a:rPr>
              <a:t>Performs backup and data recovery procedures to ensure data safety.</a:t>
            </a:r>
            <a:endParaRPr sz="1500">
              <a:solidFill>
                <a:srgbClr val="333333"/>
              </a:solidFill>
              <a:highlight>
                <a:srgbClr val="FFFFFF"/>
              </a:highlight>
            </a:endParaRPr>
          </a:p>
          <a:p>
            <a:pPr indent="-323850" lvl="0" marL="457200" marR="0" rtl="0" algn="just">
              <a:lnSpc>
                <a:spcPct val="115000"/>
              </a:lnSpc>
              <a:spcBef>
                <a:spcPts val="0"/>
              </a:spcBef>
              <a:spcAft>
                <a:spcPts val="0"/>
              </a:spcAft>
              <a:buClr>
                <a:srgbClr val="333333"/>
              </a:buClr>
              <a:buSzPts val="1500"/>
              <a:buChar char="●"/>
            </a:pPr>
            <a:r>
              <a:rPr lang="tr-TR" sz="1500">
                <a:solidFill>
                  <a:srgbClr val="333333"/>
                </a:solidFill>
                <a:highlight>
                  <a:srgbClr val="FFFFFF"/>
                </a:highlight>
              </a:rPr>
              <a:t>Promotes and enforces integrity rules to maintain data consistency.</a:t>
            </a:r>
            <a:endParaRPr sz="1500">
              <a:solidFill>
                <a:srgbClr val="333333"/>
              </a:solidFill>
              <a:highlight>
                <a:srgbClr val="FFFFFF"/>
              </a:highlight>
            </a:endParaRPr>
          </a:p>
          <a:p>
            <a:pPr indent="-323850" lvl="0" marL="457200" marR="0" rtl="0" algn="just">
              <a:lnSpc>
                <a:spcPct val="115000"/>
              </a:lnSpc>
              <a:spcBef>
                <a:spcPts val="0"/>
              </a:spcBef>
              <a:spcAft>
                <a:spcPts val="0"/>
              </a:spcAft>
              <a:buClr>
                <a:srgbClr val="333333"/>
              </a:buClr>
              <a:buSzPts val="1500"/>
              <a:buChar char="●"/>
            </a:pPr>
            <a:r>
              <a:rPr lang="tr-TR" sz="1500">
                <a:solidFill>
                  <a:srgbClr val="333333"/>
                </a:solidFill>
                <a:highlight>
                  <a:srgbClr val="FFFFFF"/>
                </a:highlight>
              </a:rPr>
              <a:t>Provides access to the data via utility programs and from programming languages interfaces.</a:t>
            </a:r>
            <a:endParaRPr sz="1500">
              <a:solidFill>
                <a:srgbClr val="333333"/>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04" name="Google Shape;504;p3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Databases</a:t>
            </a:r>
            <a:endParaRPr sz="4000">
              <a:solidFill>
                <a:srgbClr val="741B47"/>
              </a:solidFill>
              <a:latin typeface="Raleway Medium"/>
              <a:ea typeface="Raleway Medium"/>
              <a:cs typeface="Raleway Medium"/>
              <a:sym typeface="Raleway Medium"/>
            </a:endParaRPr>
          </a:p>
        </p:txBody>
      </p:sp>
      <p:sp>
        <p:nvSpPr>
          <p:cNvPr id="505" name="Google Shape;505;p38"/>
          <p:cNvSpPr txBox="1"/>
          <p:nvPr/>
        </p:nvSpPr>
        <p:spPr>
          <a:xfrm>
            <a:off x="431800" y="800100"/>
            <a:ext cx="4996800" cy="6264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tr-TR" sz="1800">
                <a:solidFill>
                  <a:schemeClr val="dk1"/>
                </a:solidFill>
                <a:highlight>
                  <a:srgbClr val="FFFFFF"/>
                </a:highlight>
              </a:rPr>
              <a:t>Database Management System (DBMS)</a:t>
            </a:r>
            <a:endParaRPr sz="1800">
              <a:solidFill>
                <a:schemeClr val="dk1"/>
              </a:solidFill>
              <a:highlight>
                <a:srgbClr val="FFFFFF"/>
              </a:highlight>
            </a:endParaRPr>
          </a:p>
        </p:txBody>
      </p:sp>
      <p:sp>
        <p:nvSpPr>
          <p:cNvPr id="506" name="Google Shape;506;p38"/>
          <p:cNvSpPr txBox="1"/>
          <p:nvPr/>
        </p:nvSpPr>
        <p:spPr>
          <a:xfrm>
            <a:off x="1519400" y="1731300"/>
            <a:ext cx="3000000" cy="30708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800"/>
              </a:spcBef>
              <a:spcAft>
                <a:spcPts val="0"/>
              </a:spcAft>
              <a:buClr>
                <a:srgbClr val="222222"/>
              </a:buClr>
              <a:buSzPts val="1350"/>
              <a:buChar char="●"/>
            </a:pPr>
            <a:r>
              <a:rPr lang="tr-TR" sz="1500">
                <a:solidFill>
                  <a:srgbClr val="333333"/>
                </a:solidFill>
                <a:highlight>
                  <a:srgbClr val="FFFFFF"/>
                </a:highlight>
              </a:rPr>
              <a:t>MySQL</a:t>
            </a:r>
            <a:endParaRPr sz="1500">
              <a:solidFill>
                <a:srgbClr val="333333"/>
              </a:solidFill>
              <a:highlight>
                <a:srgbClr val="FFFFFF"/>
              </a:highlight>
            </a:endParaRPr>
          </a:p>
          <a:p>
            <a:pPr indent="-314325" lvl="0" marL="457200" rtl="0" algn="l">
              <a:lnSpc>
                <a:spcPct val="115000"/>
              </a:lnSpc>
              <a:spcBef>
                <a:spcPts val="0"/>
              </a:spcBef>
              <a:spcAft>
                <a:spcPts val="0"/>
              </a:spcAft>
              <a:buClr>
                <a:srgbClr val="222222"/>
              </a:buClr>
              <a:buSzPts val="1350"/>
              <a:buChar char="●"/>
            </a:pPr>
            <a:r>
              <a:rPr lang="tr-TR" sz="1500">
                <a:solidFill>
                  <a:srgbClr val="333333"/>
                </a:solidFill>
                <a:highlight>
                  <a:srgbClr val="FFFFFF"/>
                </a:highlight>
              </a:rPr>
              <a:t>Microsoft Access</a:t>
            </a:r>
            <a:endParaRPr sz="1500">
              <a:solidFill>
                <a:srgbClr val="333333"/>
              </a:solidFill>
              <a:highlight>
                <a:srgbClr val="FFFFFF"/>
              </a:highlight>
            </a:endParaRPr>
          </a:p>
          <a:p>
            <a:pPr indent="-314325" lvl="0" marL="457200" rtl="0" algn="l">
              <a:lnSpc>
                <a:spcPct val="115000"/>
              </a:lnSpc>
              <a:spcBef>
                <a:spcPts val="0"/>
              </a:spcBef>
              <a:spcAft>
                <a:spcPts val="0"/>
              </a:spcAft>
              <a:buClr>
                <a:srgbClr val="222222"/>
              </a:buClr>
              <a:buSzPts val="1350"/>
              <a:buChar char="●"/>
            </a:pPr>
            <a:r>
              <a:rPr lang="tr-TR" sz="1500">
                <a:solidFill>
                  <a:srgbClr val="333333"/>
                </a:solidFill>
                <a:highlight>
                  <a:srgbClr val="FFFFFF"/>
                </a:highlight>
              </a:rPr>
              <a:t>Oracle</a:t>
            </a:r>
            <a:endParaRPr sz="1500">
              <a:solidFill>
                <a:srgbClr val="333333"/>
              </a:solidFill>
              <a:highlight>
                <a:srgbClr val="FFFFFF"/>
              </a:highlight>
            </a:endParaRPr>
          </a:p>
          <a:p>
            <a:pPr indent="-314325" lvl="0" marL="457200" rtl="0" algn="l">
              <a:lnSpc>
                <a:spcPct val="115000"/>
              </a:lnSpc>
              <a:spcBef>
                <a:spcPts val="0"/>
              </a:spcBef>
              <a:spcAft>
                <a:spcPts val="0"/>
              </a:spcAft>
              <a:buClr>
                <a:srgbClr val="222222"/>
              </a:buClr>
              <a:buSzPts val="1350"/>
              <a:buChar char="●"/>
            </a:pPr>
            <a:r>
              <a:rPr lang="tr-TR" sz="1500">
                <a:solidFill>
                  <a:srgbClr val="333333"/>
                </a:solidFill>
                <a:highlight>
                  <a:srgbClr val="FFFFFF"/>
                </a:highlight>
              </a:rPr>
              <a:t>PostgreSQL</a:t>
            </a:r>
            <a:endParaRPr sz="1500">
              <a:solidFill>
                <a:srgbClr val="333333"/>
              </a:solidFill>
              <a:highlight>
                <a:srgbClr val="FFFFFF"/>
              </a:highlight>
            </a:endParaRPr>
          </a:p>
          <a:p>
            <a:pPr indent="-314325" lvl="0" marL="457200" rtl="0" algn="l">
              <a:lnSpc>
                <a:spcPct val="115000"/>
              </a:lnSpc>
              <a:spcBef>
                <a:spcPts val="0"/>
              </a:spcBef>
              <a:spcAft>
                <a:spcPts val="0"/>
              </a:spcAft>
              <a:buClr>
                <a:srgbClr val="222222"/>
              </a:buClr>
              <a:buSzPts val="1350"/>
              <a:buChar char="●"/>
            </a:pPr>
            <a:r>
              <a:rPr lang="tr-TR" sz="1500">
                <a:solidFill>
                  <a:srgbClr val="333333"/>
                </a:solidFill>
                <a:highlight>
                  <a:srgbClr val="FFFFFF"/>
                </a:highlight>
              </a:rPr>
              <a:t>dBASE</a:t>
            </a:r>
            <a:endParaRPr sz="1500">
              <a:solidFill>
                <a:srgbClr val="333333"/>
              </a:solidFill>
              <a:highlight>
                <a:srgbClr val="FFFFFF"/>
              </a:highlight>
            </a:endParaRPr>
          </a:p>
          <a:p>
            <a:pPr indent="-314325" lvl="0" marL="457200" rtl="0" algn="l">
              <a:lnSpc>
                <a:spcPct val="115000"/>
              </a:lnSpc>
              <a:spcBef>
                <a:spcPts val="0"/>
              </a:spcBef>
              <a:spcAft>
                <a:spcPts val="0"/>
              </a:spcAft>
              <a:buClr>
                <a:srgbClr val="222222"/>
              </a:buClr>
              <a:buSzPts val="1350"/>
              <a:buChar char="●"/>
            </a:pPr>
            <a:r>
              <a:rPr lang="tr-TR" sz="1500">
                <a:solidFill>
                  <a:srgbClr val="333333"/>
                </a:solidFill>
                <a:highlight>
                  <a:srgbClr val="FFFFFF"/>
                </a:highlight>
              </a:rPr>
              <a:t>FoxPro</a:t>
            </a:r>
            <a:endParaRPr sz="1500">
              <a:solidFill>
                <a:srgbClr val="333333"/>
              </a:solidFill>
              <a:highlight>
                <a:srgbClr val="FFFFFF"/>
              </a:highlight>
            </a:endParaRPr>
          </a:p>
          <a:p>
            <a:pPr indent="-314325" lvl="0" marL="457200" rtl="0" algn="l">
              <a:lnSpc>
                <a:spcPct val="115000"/>
              </a:lnSpc>
              <a:spcBef>
                <a:spcPts val="0"/>
              </a:spcBef>
              <a:spcAft>
                <a:spcPts val="0"/>
              </a:spcAft>
              <a:buClr>
                <a:srgbClr val="222222"/>
              </a:buClr>
              <a:buSzPts val="1350"/>
              <a:buChar char="●"/>
            </a:pPr>
            <a:r>
              <a:rPr lang="tr-TR" sz="1500">
                <a:solidFill>
                  <a:srgbClr val="333333"/>
                </a:solidFill>
                <a:highlight>
                  <a:srgbClr val="FFFFFF"/>
                </a:highlight>
              </a:rPr>
              <a:t>SQLite</a:t>
            </a:r>
            <a:endParaRPr sz="1500">
              <a:solidFill>
                <a:srgbClr val="333333"/>
              </a:solidFill>
              <a:highlight>
                <a:srgbClr val="FFFFFF"/>
              </a:highlight>
            </a:endParaRPr>
          </a:p>
          <a:p>
            <a:pPr indent="-314325" lvl="0" marL="457200" rtl="0" algn="l">
              <a:lnSpc>
                <a:spcPct val="115000"/>
              </a:lnSpc>
              <a:spcBef>
                <a:spcPts val="0"/>
              </a:spcBef>
              <a:spcAft>
                <a:spcPts val="0"/>
              </a:spcAft>
              <a:buClr>
                <a:srgbClr val="222222"/>
              </a:buClr>
              <a:buSzPts val="1350"/>
              <a:buChar char="●"/>
            </a:pPr>
            <a:r>
              <a:rPr lang="tr-TR" sz="1500">
                <a:solidFill>
                  <a:srgbClr val="333333"/>
                </a:solidFill>
                <a:highlight>
                  <a:srgbClr val="FFFFFF"/>
                </a:highlight>
              </a:rPr>
              <a:t>IBM DB2</a:t>
            </a:r>
            <a:endParaRPr sz="1500">
              <a:solidFill>
                <a:srgbClr val="333333"/>
              </a:solidFill>
              <a:highlight>
                <a:srgbClr val="FFFFFF"/>
              </a:highlight>
            </a:endParaRPr>
          </a:p>
          <a:p>
            <a:pPr indent="-314325" lvl="0" marL="457200" rtl="0" algn="l">
              <a:lnSpc>
                <a:spcPct val="115000"/>
              </a:lnSpc>
              <a:spcBef>
                <a:spcPts val="0"/>
              </a:spcBef>
              <a:spcAft>
                <a:spcPts val="0"/>
              </a:spcAft>
              <a:buClr>
                <a:srgbClr val="222222"/>
              </a:buClr>
              <a:buSzPts val="1350"/>
              <a:buChar char="●"/>
            </a:pPr>
            <a:r>
              <a:rPr lang="tr-TR" sz="1500">
                <a:solidFill>
                  <a:srgbClr val="333333"/>
                </a:solidFill>
                <a:highlight>
                  <a:srgbClr val="FFFFFF"/>
                </a:highlight>
              </a:rPr>
              <a:t>LibreOffice Base</a:t>
            </a:r>
            <a:endParaRPr sz="1500">
              <a:solidFill>
                <a:srgbClr val="333333"/>
              </a:solidFill>
              <a:highlight>
                <a:srgbClr val="FFFFFF"/>
              </a:highlight>
            </a:endParaRPr>
          </a:p>
          <a:p>
            <a:pPr indent="-314325" lvl="0" marL="457200" rtl="0" algn="l">
              <a:lnSpc>
                <a:spcPct val="115000"/>
              </a:lnSpc>
              <a:spcBef>
                <a:spcPts val="0"/>
              </a:spcBef>
              <a:spcAft>
                <a:spcPts val="0"/>
              </a:spcAft>
              <a:buClr>
                <a:srgbClr val="222222"/>
              </a:buClr>
              <a:buSzPts val="1350"/>
              <a:buChar char="●"/>
            </a:pPr>
            <a:r>
              <a:rPr lang="tr-TR" sz="1500">
                <a:solidFill>
                  <a:srgbClr val="333333"/>
                </a:solidFill>
                <a:highlight>
                  <a:srgbClr val="FFFFFF"/>
                </a:highlight>
              </a:rPr>
              <a:t>MariaDB</a:t>
            </a:r>
            <a:endParaRPr sz="1500">
              <a:solidFill>
                <a:srgbClr val="333333"/>
              </a:solidFill>
              <a:highlight>
                <a:srgbClr val="FFFFFF"/>
              </a:highlight>
            </a:endParaRPr>
          </a:p>
          <a:p>
            <a:pPr indent="-314325" lvl="0" marL="457200" rtl="0" algn="l">
              <a:lnSpc>
                <a:spcPct val="115000"/>
              </a:lnSpc>
              <a:spcBef>
                <a:spcPts val="0"/>
              </a:spcBef>
              <a:spcAft>
                <a:spcPts val="0"/>
              </a:spcAft>
              <a:buClr>
                <a:srgbClr val="222222"/>
              </a:buClr>
              <a:buSzPts val="1350"/>
              <a:buChar char="●"/>
            </a:pPr>
            <a:r>
              <a:rPr lang="tr-TR" sz="1500">
                <a:solidFill>
                  <a:srgbClr val="333333"/>
                </a:solidFill>
                <a:highlight>
                  <a:srgbClr val="FFFFFF"/>
                </a:highlight>
              </a:rPr>
              <a:t>Microsoft SQL Server</a:t>
            </a:r>
            <a:endParaRPr sz="1350">
              <a:solidFill>
                <a:srgbClr val="222222"/>
              </a:solidFill>
              <a:highlight>
                <a:srgbClr val="FFFFFF"/>
              </a:highlight>
            </a:endParaRPr>
          </a:p>
        </p:txBody>
      </p:sp>
      <p:pic>
        <p:nvPicPr>
          <p:cNvPr id="507" name="Google Shape;507;p38"/>
          <p:cNvPicPr preferRelativeResize="0"/>
          <p:nvPr/>
        </p:nvPicPr>
        <p:blipFill>
          <a:blip r:embed="rId3">
            <a:alphaModFix/>
          </a:blip>
          <a:stretch>
            <a:fillRect/>
          </a:stretch>
        </p:blipFill>
        <p:spPr>
          <a:xfrm>
            <a:off x="4589475" y="1502700"/>
            <a:ext cx="3410600" cy="34514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13" name="Google Shape;513;p3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Big Data</a:t>
            </a:r>
            <a:endParaRPr sz="4000">
              <a:solidFill>
                <a:srgbClr val="741B47"/>
              </a:solidFill>
              <a:latin typeface="Raleway Medium"/>
              <a:ea typeface="Raleway Medium"/>
              <a:cs typeface="Raleway Medium"/>
              <a:sym typeface="Raleway Medium"/>
            </a:endParaRPr>
          </a:p>
        </p:txBody>
      </p:sp>
      <p:pic>
        <p:nvPicPr>
          <p:cNvPr id="514" name="Google Shape;514;p39"/>
          <p:cNvPicPr preferRelativeResize="0"/>
          <p:nvPr/>
        </p:nvPicPr>
        <p:blipFill>
          <a:blip r:embed="rId3">
            <a:alphaModFix/>
          </a:blip>
          <a:stretch>
            <a:fillRect/>
          </a:stretch>
        </p:blipFill>
        <p:spPr>
          <a:xfrm>
            <a:off x="584200" y="724000"/>
            <a:ext cx="7823343" cy="4038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2"/>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78" name="Google Shape;378;p22"/>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lang="tr-TR">
                <a:solidFill>
                  <a:srgbClr val="741B47"/>
                </a:solidFill>
                <a:latin typeface="Raleway Medium"/>
                <a:ea typeface="Raleway Medium"/>
                <a:cs typeface="Raleway Medium"/>
                <a:sym typeface="Raleway Medium"/>
              </a:rPr>
              <a:t>Today’s Topics</a:t>
            </a:r>
            <a:endParaRPr b="0" i="0" sz="4800" u="none" cap="none" strike="noStrike">
              <a:solidFill>
                <a:srgbClr val="741B47"/>
              </a:solidFill>
              <a:latin typeface="Raleway Medium"/>
              <a:ea typeface="Raleway Medium"/>
              <a:cs typeface="Raleway Medium"/>
              <a:sym typeface="Raleway Medium"/>
            </a:endParaRPr>
          </a:p>
        </p:txBody>
      </p:sp>
      <p:sp>
        <p:nvSpPr>
          <p:cNvPr id="379" name="Google Shape;379;p22"/>
          <p:cNvSpPr txBox="1"/>
          <p:nvPr>
            <p:ph idx="4294967295" type="subTitle"/>
          </p:nvPr>
        </p:nvSpPr>
        <p:spPr>
          <a:xfrm>
            <a:off x="1025500" y="1162275"/>
            <a:ext cx="7842300" cy="25299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Servers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Databases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Big Data</a:t>
            </a:r>
            <a:endParaRPr sz="3600">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Clouds</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20" name="Google Shape;520;p4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Big Data</a:t>
            </a:r>
            <a:endParaRPr sz="4000">
              <a:solidFill>
                <a:srgbClr val="741B47"/>
              </a:solidFill>
              <a:latin typeface="Raleway Medium"/>
              <a:ea typeface="Raleway Medium"/>
              <a:cs typeface="Raleway Medium"/>
              <a:sym typeface="Raleway Medium"/>
            </a:endParaRPr>
          </a:p>
        </p:txBody>
      </p:sp>
      <p:pic>
        <p:nvPicPr>
          <p:cNvPr id="521" name="Google Shape;521;p40"/>
          <p:cNvPicPr preferRelativeResize="0"/>
          <p:nvPr/>
        </p:nvPicPr>
        <p:blipFill>
          <a:blip r:embed="rId3">
            <a:alphaModFix/>
          </a:blip>
          <a:stretch>
            <a:fillRect/>
          </a:stretch>
        </p:blipFill>
        <p:spPr>
          <a:xfrm>
            <a:off x="729575" y="684900"/>
            <a:ext cx="7761299" cy="4115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27" name="Google Shape;527;p4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Big Data</a:t>
            </a:r>
            <a:endParaRPr sz="4000">
              <a:solidFill>
                <a:srgbClr val="741B47"/>
              </a:solidFill>
              <a:latin typeface="Raleway Medium"/>
              <a:ea typeface="Raleway Medium"/>
              <a:cs typeface="Raleway Medium"/>
              <a:sym typeface="Raleway Medium"/>
            </a:endParaRPr>
          </a:p>
        </p:txBody>
      </p:sp>
      <p:pic>
        <p:nvPicPr>
          <p:cNvPr id="528" name="Google Shape;528;p41"/>
          <p:cNvPicPr preferRelativeResize="0"/>
          <p:nvPr/>
        </p:nvPicPr>
        <p:blipFill rotWithShape="1">
          <a:blip r:embed="rId3">
            <a:alphaModFix/>
          </a:blip>
          <a:srcRect b="2419" l="0" r="0" t="0"/>
          <a:stretch/>
        </p:blipFill>
        <p:spPr>
          <a:xfrm>
            <a:off x="1816175" y="605450"/>
            <a:ext cx="5744150" cy="438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34" name="Google Shape;534;p4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Big Data</a:t>
            </a:r>
            <a:endParaRPr sz="4000">
              <a:solidFill>
                <a:srgbClr val="741B47"/>
              </a:solidFill>
              <a:latin typeface="Raleway Medium"/>
              <a:ea typeface="Raleway Medium"/>
              <a:cs typeface="Raleway Medium"/>
              <a:sym typeface="Raleway Medium"/>
            </a:endParaRPr>
          </a:p>
        </p:txBody>
      </p:sp>
      <p:sp>
        <p:nvSpPr>
          <p:cNvPr id="535" name="Google Shape;535;p42"/>
          <p:cNvSpPr txBox="1"/>
          <p:nvPr/>
        </p:nvSpPr>
        <p:spPr>
          <a:xfrm>
            <a:off x="304800" y="993775"/>
            <a:ext cx="6087600" cy="339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tr-TR" sz="1800"/>
              <a:t>My wife asked me why I was speaking so softly at home.</a:t>
            </a:r>
            <a:endParaRPr b="1" sz="1800"/>
          </a:p>
          <a:p>
            <a:pPr indent="0" lvl="0" marL="76200" marR="152400" rtl="0" algn="l">
              <a:lnSpc>
                <a:spcPct val="150000"/>
              </a:lnSpc>
              <a:spcBef>
                <a:spcPts val="900"/>
              </a:spcBef>
              <a:spcAft>
                <a:spcPts val="0"/>
              </a:spcAft>
              <a:buNone/>
            </a:pPr>
            <a:r>
              <a:rPr lang="tr-TR" sz="1800">
                <a:solidFill>
                  <a:srgbClr val="1A1A1B"/>
                </a:solidFill>
              </a:rPr>
              <a:t>I told her I was afraid Mark Zuckerberg was listening!</a:t>
            </a:r>
            <a:endParaRPr sz="1800">
              <a:solidFill>
                <a:srgbClr val="1A1A1B"/>
              </a:solidFill>
            </a:endParaRPr>
          </a:p>
          <a:p>
            <a:pPr indent="0" lvl="0" marL="76200" marR="152400" rtl="0" algn="l">
              <a:lnSpc>
                <a:spcPct val="150000"/>
              </a:lnSpc>
              <a:spcBef>
                <a:spcPts val="900"/>
              </a:spcBef>
              <a:spcAft>
                <a:spcPts val="0"/>
              </a:spcAft>
              <a:buNone/>
            </a:pPr>
            <a:r>
              <a:rPr lang="tr-TR" sz="1800">
                <a:solidFill>
                  <a:srgbClr val="1A1A1B"/>
                </a:solidFill>
              </a:rPr>
              <a:t>She laughed. I laughed.</a:t>
            </a:r>
            <a:endParaRPr sz="1800">
              <a:solidFill>
                <a:srgbClr val="1A1A1B"/>
              </a:solidFill>
            </a:endParaRPr>
          </a:p>
          <a:p>
            <a:pPr indent="0" lvl="0" marL="76200" marR="152400" rtl="0" algn="l">
              <a:lnSpc>
                <a:spcPct val="150000"/>
              </a:lnSpc>
              <a:spcBef>
                <a:spcPts val="900"/>
              </a:spcBef>
              <a:spcAft>
                <a:spcPts val="0"/>
              </a:spcAft>
              <a:buNone/>
            </a:pPr>
            <a:r>
              <a:rPr lang="tr-TR" sz="1800">
                <a:solidFill>
                  <a:srgbClr val="1A1A1B"/>
                </a:solidFill>
              </a:rPr>
              <a:t>Alexa laughed. Siri laughed. Cortana laughed.</a:t>
            </a:r>
            <a:endParaRPr sz="1800">
              <a:solidFill>
                <a:srgbClr val="1A1A1B"/>
              </a:solidFill>
            </a:endParaRPr>
          </a:p>
        </p:txBody>
      </p:sp>
      <p:pic>
        <p:nvPicPr>
          <p:cNvPr id="536" name="Google Shape;536;p42"/>
          <p:cNvPicPr preferRelativeResize="0"/>
          <p:nvPr/>
        </p:nvPicPr>
        <p:blipFill>
          <a:blip r:embed="rId3">
            <a:alphaModFix/>
          </a:blip>
          <a:stretch>
            <a:fillRect/>
          </a:stretch>
        </p:blipFill>
        <p:spPr>
          <a:xfrm>
            <a:off x="6518825" y="1463825"/>
            <a:ext cx="1662924" cy="935400"/>
          </a:xfrm>
          <a:prstGeom prst="rect">
            <a:avLst/>
          </a:prstGeom>
          <a:noFill/>
          <a:ln>
            <a:noFill/>
          </a:ln>
        </p:spPr>
      </p:pic>
      <p:pic>
        <p:nvPicPr>
          <p:cNvPr id="537" name="Google Shape;537;p42"/>
          <p:cNvPicPr preferRelativeResize="0"/>
          <p:nvPr/>
        </p:nvPicPr>
        <p:blipFill rotWithShape="1">
          <a:blip r:embed="rId4">
            <a:alphaModFix/>
          </a:blip>
          <a:srcRect b="12349" l="4740" r="7137" t="25811"/>
          <a:stretch/>
        </p:blipFill>
        <p:spPr>
          <a:xfrm>
            <a:off x="6137300" y="2497875"/>
            <a:ext cx="2607183" cy="935401"/>
          </a:xfrm>
          <a:prstGeom prst="rect">
            <a:avLst/>
          </a:prstGeom>
          <a:noFill/>
          <a:ln>
            <a:noFill/>
          </a:ln>
        </p:spPr>
      </p:pic>
      <p:pic>
        <p:nvPicPr>
          <p:cNvPr id="538" name="Google Shape;538;p42"/>
          <p:cNvPicPr preferRelativeResize="0"/>
          <p:nvPr/>
        </p:nvPicPr>
        <p:blipFill rotWithShape="1">
          <a:blip r:embed="rId5">
            <a:alphaModFix/>
          </a:blip>
          <a:srcRect b="41885" l="28929" r="32108" t="3766"/>
          <a:stretch/>
        </p:blipFill>
        <p:spPr>
          <a:xfrm>
            <a:off x="6866175" y="3531925"/>
            <a:ext cx="1149424" cy="873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542" name="Shape 542"/>
        <p:cNvGrpSpPr/>
        <p:nvPr/>
      </p:nvGrpSpPr>
      <p:grpSpPr>
        <a:xfrm>
          <a:off x="0" y="0"/>
          <a:ext cx="0" cy="0"/>
          <a:chOff x="0" y="0"/>
          <a:chExt cx="0" cy="0"/>
        </a:xfrm>
      </p:grpSpPr>
      <p:pic>
        <p:nvPicPr>
          <p:cNvPr id="543" name="Google Shape;543;p43"/>
          <p:cNvPicPr preferRelativeResize="0"/>
          <p:nvPr/>
        </p:nvPicPr>
        <p:blipFill rotWithShape="1">
          <a:blip r:embed="rId3">
            <a:alphaModFix/>
          </a:blip>
          <a:srcRect b="0" l="19485" r="18080" t="0"/>
          <a:stretch/>
        </p:blipFill>
        <p:spPr>
          <a:xfrm>
            <a:off x="4359625" y="706300"/>
            <a:ext cx="4936776" cy="4447701"/>
          </a:xfrm>
          <a:prstGeom prst="rect">
            <a:avLst/>
          </a:prstGeom>
          <a:noFill/>
          <a:ln>
            <a:noFill/>
          </a:ln>
        </p:spPr>
      </p:pic>
      <p:pic>
        <p:nvPicPr>
          <p:cNvPr id="544" name="Google Shape;544;p43">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545" name="Google Shape;545;p43">
            <a:hlinkClick r:id="rId6"/>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3"/>
          <p:cNvSpPr txBox="1"/>
          <p:nvPr/>
        </p:nvSpPr>
        <p:spPr>
          <a:xfrm>
            <a:off x="379975" y="1314200"/>
            <a:ext cx="4738800" cy="15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Please write your ideas about Big Data</a:t>
            </a:r>
            <a:endParaRPr sz="3600">
              <a:solidFill>
                <a:srgbClr val="FFFFFF"/>
              </a:solidFill>
              <a:latin typeface="Proxima Nova Semibold"/>
              <a:ea typeface="Proxima Nova Semibold"/>
              <a:cs typeface="Proxima Nova Semibold"/>
              <a:sym typeface="Proxima Nova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52" name="Google Shape;552;p4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Clouds</a:t>
            </a:r>
            <a:endParaRPr sz="4000">
              <a:solidFill>
                <a:srgbClr val="741B47"/>
              </a:solidFill>
              <a:latin typeface="Raleway Medium"/>
              <a:ea typeface="Raleway Medium"/>
              <a:cs typeface="Raleway Medium"/>
              <a:sym typeface="Raleway Medium"/>
            </a:endParaRPr>
          </a:p>
        </p:txBody>
      </p:sp>
      <p:pic>
        <p:nvPicPr>
          <p:cNvPr id="553" name="Google Shape;553;p44"/>
          <p:cNvPicPr preferRelativeResize="0"/>
          <p:nvPr/>
        </p:nvPicPr>
        <p:blipFill rotWithShape="1">
          <a:blip r:embed="rId3">
            <a:alphaModFix/>
          </a:blip>
          <a:srcRect b="11426" l="0" r="0" t="0"/>
          <a:stretch/>
        </p:blipFill>
        <p:spPr>
          <a:xfrm>
            <a:off x="1209675" y="1168800"/>
            <a:ext cx="6724650" cy="3484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59" name="Google Shape;559;p4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Clouds</a:t>
            </a:r>
            <a:endParaRPr sz="4000">
              <a:solidFill>
                <a:srgbClr val="741B47"/>
              </a:solidFill>
              <a:latin typeface="Raleway Medium"/>
              <a:ea typeface="Raleway Medium"/>
              <a:cs typeface="Raleway Medium"/>
              <a:sym typeface="Raleway Medium"/>
            </a:endParaRPr>
          </a:p>
        </p:txBody>
      </p:sp>
      <p:pic>
        <p:nvPicPr>
          <p:cNvPr id="560" name="Google Shape;560;p45"/>
          <p:cNvPicPr preferRelativeResize="0"/>
          <p:nvPr/>
        </p:nvPicPr>
        <p:blipFill rotWithShape="1">
          <a:blip r:embed="rId3">
            <a:alphaModFix/>
          </a:blip>
          <a:srcRect b="22893" l="25318" r="2238" t="12528"/>
          <a:stretch/>
        </p:blipFill>
        <p:spPr>
          <a:xfrm>
            <a:off x="1068500" y="800200"/>
            <a:ext cx="7007002" cy="3904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66" name="Google Shape;566;p4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Clouds</a:t>
            </a:r>
            <a:endParaRPr sz="4000">
              <a:solidFill>
                <a:srgbClr val="741B47"/>
              </a:solidFill>
              <a:latin typeface="Raleway Medium"/>
              <a:ea typeface="Raleway Medium"/>
              <a:cs typeface="Raleway Medium"/>
              <a:sym typeface="Raleway Medium"/>
            </a:endParaRPr>
          </a:p>
        </p:txBody>
      </p:sp>
      <p:pic>
        <p:nvPicPr>
          <p:cNvPr id="567" name="Google Shape;567;p46"/>
          <p:cNvPicPr preferRelativeResize="0"/>
          <p:nvPr/>
        </p:nvPicPr>
        <p:blipFill>
          <a:blip r:embed="rId3">
            <a:alphaModFix/>
          </a:blip>
          <a:stretch>
            <a:fillRect/>
          </a:stretch>
        </p:blipFill>
        <p:spPr>
          <a:xfrm>
            <a:off x="152400" y="1492675"/>
            <a:ext cx="8370950" cy="3220275"/>
          </a:xfrm>
          <a:prstGeom prst="rect">
            <a:avLst/>
          </a:prstGeom>
          <a:noFill/>
          <a:ln>
            <a:noFill/>
          </a:ln>
        </p:spPr>
      </p:pic>
      <p:sp>
        <p:nvSpPr>
          <p:cNvPr id="568" name="Google Shape;568;p46"/>
          <p:cNvSpPr txBox="1"/>
          <p:nvPr/>
        </p:nvSpPr>
        <p:spPr>
          <a:xfrm>
            <a:off x="431800" y="800100"/>
            <a:ext cx="4996800" cy="6264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tr-TR" sz="1800">
                <a:solidFill>
                  <a:schemeClr val="dk1"/>
                </a:solidFill>
                <a:highlight>
                  <a:srgbClr val="FFFFFF"/>
                </a:highlight>
              </a:rPr>
              <a:t>Virtualization</a:t>
            </a:r>
            <a:endParaRPr sz="1800">
              <a:solidFill>
                <a:schemeClr val="dk1"/>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74" name="Google Shape;574;p4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Clouds</a:t>
            </a:r>
            <a:endParaRPr sz="4000">
              <a:solidFill>
                <a:srgbClr val="741B47"/>
              </a:solidFill>
              <a:latin typeface="Raleway Medium"/>
              <a:ea typeface="Raleway Medium"/>
              <a:cs typeface="Raleway Medium"/>
              <a:sym typeface="Raleway Medium"/>
            </a:endParaRPr>
          </a:p>
        </p:txBody>
      </p:sp>
      <p:pic>
        <p:nvPicPr>
          <p:cNvPr id="575" name="Google Shape;575;p47"/>
          <p:cNvPicPr preferRelativeResize="0"/>
          <p:nvPr/>
        </p:nvPicPr>
        <p:blipFill>
          <a:blip r:embed="rId3">
            <a:alphaModFix/>
          </a:blip>
          <a:stretch>
            <a:fillRect/>
          </a:stretch>
        </p:blipFill>
        <p:spPr>
          <a:xfrm>
            <a:off x="1287014" y="933200"/>
            <a:ext cx="6584088" cy="37035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81" name="Google Shape;581;p4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Clouds</a:t>
            </a:r>
            <a:endParaRPr sz="4000">
              <a:solidFill>
                <a:srgbClr val="741B47"/>
              </a:solidFill>
              <a:latin typeface="Raleway Medium"/>
              <a:ea typeface="Raleway Medium"/>
              <a:cs typeface="Raleway Medium"/>
              <a:sym typeface="Raleway Medium"/>
            </a:endParaRPr>
          </a:p>
        </p:txBody>
      </p:sp>
      <p:pic>
        <p:nvPicPr>
          <p:cNvPr id="582" name="Google Shape;582;p48"/>
          <p:cNvPicPr preferRelativeResize="0"/>
          <p:nvPr/>
        </p:nvPicPr>
        <p:blipFill rotWithShape="1">
          <a:blip r:embed="rId3">
            <a:alphaModFix/>
          </a:blip>
          <a:srcRect b="4728" l="3053" r="3287" t="5553"/>
          <a:stretch/>
        </p:blipFill>
        <p:spPr>
          <a:xfrm>
            <a:off x="459509" y="800200"/>
            <a:ext cx="8188067" cy="3921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88" name="Google Shape;588;p4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Clouds</a:t>
            </a:r>
            <a:endParaRPr sz="4000">
              <a:solidFill>
                <a:srgbClr val="741B47"/>
              </a:solidFill>
              <a:latin typeface="Raleway Medium"/>
              <a:ea typeface="Raleway Medium"/>
              <a:cs typeface="Raleway Medium"/>
              <a:sym typeface="Raleway Medium"/>
            </a:endParaRPr>
          </a:p>
        </p:txBody>
      </p:sp>
      <p:pic>
        <p:nvPicPr>
          <p:cNvPr id="589" name="Google Shape;589;p49"/>
          <p:cNvPicPr preferRelativeResize="0"/>
          <p:nvPr/>
        </p:nvPicPr>
        <p:blipFill>
          <a:blip r:embed="rId3">
            <a:alphaModFix/>
          </a:blip>
          <a:stretch>
            <a:fillRect/>
          </a:stretch>
        </p:blipFill>
        <p:spPr>
          <a:xfrm>
            <a:off x="2338325" y="552500"/>
            <a:ext cx="4552851" cy="4552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3"/>
          <p:cNvSpPr txBox="1"/>
          <p:nvPr>
            <p:ph idx="12" type="sldNum"/>
          </p:nvPr>
        </p:nvSpPr>
        <p:spPr>
          <a:xfrm>
            <a:off x="8960475" y="4903875"/>
            <a:ext cx="145500" cy="201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385" name="Google Shape;385;p23">
            <a:hlinkClick r:id="rId3"/>
          </p:cNvPr>
          <p:cNvPicPr preferRelativeResize="0"/>
          <p:nvPr/>
        </p:nvPicPr>
        <p:blipFill>
          <a:blip r:embed="rId4">
            <a:alphaModFix/>
          </a:blip>
          <a:stretch>
            <a:fillRect/>
          </a:stretch>
        </p:blipFill>
        <p:spPr>
          <a:xfrm>
            <a:off x="2400425" y="1796562"/>
            <a:ext cx="4535950" cy="1550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95" name="Google Shape;595;p5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Clouds</a:t>
            </a:r>
            <a:endParaRPr sz="4000">
              <a:solidFill>
                <a:srgbClr val="741B47"/>
              </a:solidFill>
              <a:latin typeface="Raleway Medium"/>
              <a:ea typeface="Raleway Medium"/>
              <a:cs typeface="Raleway Medium"/>
              <a:sym typeface="Raleway Medium"/>
            </a:endParaRPr>
          </a:p>
        </p:txBody>
      </p:sp>
      <p:pic>
        <p:nvPicPr>
          <p:cNvPr id="596" name="Google Shape;596;p50"/>
          <p:cNvPicPr preferRelativeResize="0"/>
          <p:nvPr/>
        </p:nvPicPr>
        <p:blipFill rotWithShape="1">
          <a:blip r:embed="rId3">
            <a:alphaModFix/>
          </a:blip>
          <a:srcRect b="2884" l="15309" r="14721" t="0"/>
          <a:stretch/>
        </p:blipFill>
        <p:spPr>
          <a:xfrm>
            <a:off x="1983025" y="670250"/>
            <a:ext cx="5317026" cy="4435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602" name="Google Shape;602;p5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Clouds</a:t>
            </a:r>
            <a:endParaRPr sz="4000">
              <a:solidFill>
                <a:srgbClr val="741B47"/>
              </a:solidFill>
              <a:latin typeface="Raleway Medium"/>
              <a:ea typeface="Raleway Medium"/>
              <a:cs typeface="Raleway Medium"/>
              <a:sym typeface="Raleway Medium"/>
            </a:endParaRPr>
          </a:p>
        </p:txBody>
      </p:sp>
      <p:pic>
        <p:nvPicPr>
          <p:cNvPr id="603" name="Google Shape;603;p51"/>
          <p:cNvPicPr preferRelativeResize="0"/>
          <p:nvPr/>
        </p:nvPicPr>
        <p:blipFill>
          <a:blip r:embed="rId3">
            <a:alphaModFix/>
          </a:blip>
          <a:stretch>
            <a:fillRect/>
          </a:stretch>
        </p:blipFill>
        <p:spPr>
          <a:xfrm>
            <a:off x="1352775" y="618925"/>
            <a:ext cx="6643175" cy="4374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607" name="Shape 607"/>
        <p:cNvGrpSpPr/>
        <p:nvPr/>
      </p:nvGrpSpPr>
      <p:grpSpPr>
        <a:xfrm>
          <a:off x="0" y="0"/>
          <a:ext cx="0" cy="0"/>
          <a:chOff x="0" y="0"/>
          <a:chExt cx="0" cy="0"/>
        </a:xfrm>
      </p:grpSpPr>
      <p:pic>
        <p:nvPicPr>
          <p:cNvPr id="608" name="Google Shape;608;p52"/>
          <p:cNvPicPr preferRelativeResize="0"/>
          <p:nvPr/>
        </p:nvPicPr>
        <p:blipFill rotWithShape="1">
          <a:blip r:embed="rId3">
            <a:alphaModFix/>
          </a:blip>
          <a:srcRect b="124580" l="155540" r="-155540" t="-124580"/>
          <a:stretch/>
        </p:blipFill>
        <p:spPr>
          <a:xfrm>
            <a:off x="1774126" y="1606425"/>
            <a:ext cx="1744375" cy="1744375"/>
          </a:xfrm>
          <a:prstGeom prst="rect">
            <a:avLst/>
          </a:prstGeom>
          <a:noFill/>
          <a:ln>
            <a:noFill/>
          </a:ln>
        </p:spPr>
      </p:pic>
      <p:sp>
        <p:nvSpPr>
          <p:cNvPr id="609" name="Google Shape;609;p52"/>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2"/>
          <p:cNvSpPr txBox="1"/>
          <p:nvPr>
            <p:ph type="title"/>
          </p:nvPr>
        </p:nvSpPr>
        <p:spPr>
          <a:xfrm>
            <a:off x="520950" y="428125"/>
            <a:ext cx="8102100" cy="464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Circle how you are feeling:</a:t>
            </a:r>
            <a:endParaRPr sz="2400"/>
          </a:p>
        </p:txBody>
      </p:sp>
      <p:pic>
        <p:nvPicPr>
          <p:cNvPr id="611" name="Google Shape;611;p52"/>
          <p:cNvPicPr preferRelativeResize="0"/>
          <p:nvPr/>
        </p:nvPicPr>
        <p:blipFill rotWithShape="1">
          <a:blip r:embed="rId4">
            <a:alphaModFix/>
          </a:blip>
          <a:srcRect b="0" l="0" r="0" t="0"/>
          <a:stretch/>
        </p:blipFill>
        <p:spPr>
          <a:xfrm>
            <a:off x="713750" y="1568600"/>
            <a:ext cx="7716500" cy="2184750"/>
          </a:xfrm>
          <a:prstGeom prst="rect">
            <a:avLst/>
          </a:prstGeom>
          <a:noFill/>
          <a:ln>
            <a:noFill/>
          </a:ln>
        </p:spPr>
      </p:pic>
      <p:pic>
        <p:nvPicPr>
          <p:cNvPr id="612" name="Google Shape;612;p52">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613" name="Google Shape;613;p52">
            <a:hlinkClick r:id="rId7"/>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grpSp>
        <p:nvGrpSpPr>
          <p:cNvPr id="618" name="Google Shape;618;p53"/>
          <p:cNvGrpSpPr/>
          <p:nvPr/>
        </p:nvGrpSpPr>
        <p:grpSpPr>
          <a:xfrm>
            <a:off x="5122427" y="668001"/>
            <a:ext cx="3841143" cy="3893303"/>
            <a:chOff x="5122427" y="668001"/>
            <a:chExt cx="3841143" cy="3893303"/>
          </a:xfrm>
        </p:grpSpPr>
        <p:grpSp>
          <p:nvGrpSpPr>
            <p:cNvPr id="619" name="Google Shape;619;p53"/>
            <p:cNvGrpSpPr/>
            <p:nvPr/>
          </p:nvGrpSpPr>
          <p:grpSpPr>
            <a:xfrm>
              <a:off x="5144045" y="893590"/>
              <a:ext cx="2833667" cy="2964311"/>
              <a:chOff x="3860721" y="1330073"/>
              <a:chExt cx="3544299" cy="3707706"/>
            </a:xfrm>
          </p:grpSpPr>
          <p:sp>
            <p:nvSpPr>
              <p:cNvPr id="620" name="Google Shape;620;p53"/>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53"/>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2" name="Google Shape;622;p53"/>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53"/>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53"/>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5" name="Google Shape;625;p53"/>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6" name="Google Shape;626;p53"/>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7" name="Google Shape;627;p53"/>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8" name="Google Shape;628;p53"/>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9" name="Google Shape;629;p53"/>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0" name="Google Shape;630;p53"/>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1" name="Google Shape;631;p53"/>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53"/>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53"/>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53"/>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53"/>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6" name="Google Shape;636;p53"/>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7" name="Google Shape;637;p53"/>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53"/>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53"/>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53"/>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53"/>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53"/>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3" name="Google Shape;643;p53"/>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53"/>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53"/>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53"/>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53"/>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53"/>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53"/>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53"/>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53"/>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53"/>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53"/>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53"/>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53"/>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53"/>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53"/>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8" name="Google Shape;658;p53"/>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9" name="Google Shape;659;p53"/>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0" name="Google Shape;660;p53"/>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1" name="Google Shape;661;p53"/>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2" name="Google Shape;662;p53"/>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3" name="Google Shape;663;p53"/>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4" name="Google Shape;664;p53"/>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5" name="Google Shape;665;p53"/>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53"/>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53"/>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53"/>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53"/>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0" name="Google Shape;670;p53"/>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1" name="Google Shape;671;p53"/>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53"/>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53"/>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53"/>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53"/>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6" name="Google Shape;676;p53"/>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53"/>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53"/>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53"/>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53"/>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53"/>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53"/>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3" name="Google Shape;683;p53"/>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53"/>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53"/>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53"/>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7" name="Google Shape;687;p53"/>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53"/>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53"/>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53"/>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53"/>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53"/>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53"/>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53"/>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53"/>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53"/>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53"/>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53"/>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53"/>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53"/>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53"/>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53"/>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53"/>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53"/>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53"/>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53"/>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53"/>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53"/>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53"/>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53"/>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53"/>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53"/>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53"/>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53"/>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53"/>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53"/>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53"/>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53"/>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53"/>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53"/>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53"/>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53"/>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53"/>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53"/>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53"/>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53"/>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27" name="Google Shape;727;p53"/>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53"/>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53"/>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0" name="Google Shape;730;p53"/>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1" name="Google Shape;731;p53"/>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2" name="Google Shape;732;p53"/>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53"/>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4" name="Google Shape;734;p53"/>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5" name="Google Shape;735;p53"/>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53"/>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53"/>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53"/>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53"/>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53"/>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53"/>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53"/>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53"/>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53"/>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53"/>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53"/>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53"/>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53"/>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53"/>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53"/>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53"/>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53"/>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3" name="Google Shape;753;p53"/>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p53"/>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5" name="Google Shape;755;p53"/>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6" name="Google Shape;756;p53"/>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53"/>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58" name="Google Shape;758;p53"/>
            <p:cNvGrpSpPr/>
            <p:nvPr/>
          </p:nvGrpSpPr>
          <p:grpSpPr>
            <a:xfrm flipH="1">
              <a:off x="5678143" y="1227582"/>
              <a:ext cx="345795" cy="1043508"/>
              <a:chOff x="5678143" y="1151382"/>
              <a:chExt cx="345795" cy="1043508"/>
            </a:xfrm>
          </p:grpSpPr>
          <p:sp>
            <p:nvSpPr>
              <p:cNvPr id="759" name="Google Shape;759;p53"/>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p53"/>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p53"/>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53"/>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53"/>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53"/>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53"/>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p53"/>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53"/>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53"/>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53"/>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53"/>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p53"/>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p53"/>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3" name="Google Shape;773;p53"/>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p53"/>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5" name="Google Shape;775;p53"/>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76" name="Google Shape;776;p53"/>
            <p:cNvGrpSpPr/>
            <p:nvPr/>
          </p:nvGrpSpPr>
          <p:grpSpPr>
            <a:xfrm>
              <a:off x="5122427" y="3292365"/>
              <a:ext cx="823270" cy="1268939"/>
              <a:chOff x="5490177" y="3555452"/>
              <a:chExt cx="823270" cy="1268939"/>
            </a:xfrm>
          </p:grpSpPr>
          <p:sp>
            <p:nvSpPr>
              <p:cNvPr id="777" name="Google Shape;777;p53"/>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8" name="Google Shape;778;p53"/>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9" name="Google Shape;779;p53"/>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0" name="Google Shape;780;p53"/>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1" name="Google Shape;781;p53"/>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2" name="Google Shape;782;p53"/>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p53"/>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p53"/>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p53"/>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p53"/>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53"/>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53"/>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9" name="Google Shape;789;p53"/>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0" name="Google Shape;790;p53"/>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1" name="Google Shape;791;p53"/>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2" name="Google Shape;792;p53"/>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3" name="Google Shape;793;p53"/>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4" name="Google Shape;794;p53"/>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5" name="Google Shape;795;p53"/>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6" name="Google Shape;796;p53"/>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7" name="Google Shape;797;p53"/>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8" name="Google Shape;798;p53"/>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9" name="Google Shape;799;p53"/>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0" name="Google Shape;800;p53"/>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1" name="Google Shape;801;p53"/>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2" name="Google Shape;802;p53"/>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p53"/>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p53"/>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5" name="Google Shape;805;p53"/>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6" name="Google Shape;806;p53"/>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7" name="Google Shape;807;p53"/>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08" name="Google Shape;808;p53"/>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9" name="Google Shape;809;p53"/>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0" name="Google Shape;810;p53"/>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1" name="Google Shape;811;p53"/>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2" name="Google Shape;812;p53"/>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p53"/>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4" name="Google Shape;814;p53"/>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53"/>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53"/>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53"/>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53"/>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53"/>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53"/>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53"/>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p53"/>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p53"/>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4" name="Google Shape;824;p53"/>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p53"/>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p5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p53"/>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p53"/>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9" name="Google Shape;829;p53"/>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0" name="Google Shape;830;p5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1" name="Google Shape;831;p53"/>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2" name="Google Shape;832;p53"/>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3" name="Google Shape;833;p53"/>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4" name="Google Shape;834;p53"/>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5" name="Google Shape;835;p53"/>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6" name="Google Shape;836;p53"/>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7" name="Google Shape;837;p53"/>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8" name="Google Shape;838;p53"/>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9" name="Google Shape;839;p53"/>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0" name="Google Shape;840;p53"/>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1" name="Google Shape;841;p53"/>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2" name="Google Shape;842;p53"/>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3" name="Google Shape;843;p53"/>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44" name="Google Shape;844;p53"/>
            <p:cNvGrpSpPr/>
            <p:nvPr/>
          </p:nvGrpSpPr>
          <p:grpSpPr>
            <a:xfrm>
              <a:off x="6544660" y="927098"/>
              <a:ext cx="264549" cy="200503"/>
              <a:chOff x="6621095" y="1452181"/>
              <a:chExt cx="330893" cy="250785"/>
            </a:xfrm>
          </p:grpSpPr>
          <p:sp>
            <p:nvSpPr>
              <p:cNvPr id="845" name="Google Shape;845;p5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6" name="Google Shape;846;p5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7" name="Google Shape;847;p5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p5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9" name="Google Shape;849;p5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50" name="Google Shape;850;p53"/>
            <p:cNvGrpSpPr/>
            <p:nvPr/>
          </p:nvGrpSpPr>
          <p:grpSpPr>
            <a:xfrm>
              <a:off x="7210339" y="1314222"/>
              <a:ext cx="264549" cy="200503"/>
              <a:chOff x="6621095" y="1452181"/>
              <a:chExt cx="330893" cy="250785"/>
            </a:xfrm>
          </p:grpSpPr>
          <p:sp>
            <p:nvSpPr>
              <p:cNvPr id="851" name="Google Shape;851;p5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2" name="Google Shape;852;p5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3" name="Google Shape;853;p5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4" name="Google Shape;854;p5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5" name="Google Shape;855;p5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56" name="Google Shape;856;p53"/>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7" name="Google Shape;857;p53"/>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58" name="Google Shape;858;p53"/>
            <p:cNvGrpSpPr/>
            <p:nvPr/>
          </p:nvGrpSpPr>
          <p:grpSpPr>
            <a:xfrm flipH="1">
              <a:off x="8183210" y="2407472"/>
              <a:ext cx="780359" cy="1195999"/>
              <a:chOff x="3975528" y="3303922"/>
              <a:chExt cx="780359" cy="1195999"/>
            </a:xfrm>
          </p:grpSpPr>
          <p:sp>
            <p:nvSpPr>
              <p:cNvPr id="859" name="Google Shape;859;p53"/>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p53"/>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p53"/>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p5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p5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p53"/>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p53"/>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p5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7" name="Google Shape;867;p5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8" name="Google Shape;868;p53"/>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9" name="Google Shape;869;p53"/>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0" name="Google Shape;870;p53"/>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1" name="Google Shape;871;p5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2" name="Google Shape;872;p5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86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3" name="Google Shape;873;p53"/>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4" name="Google Shape;874;p53"/>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5" name="Google Shape;875;p53"/>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6" name="Google Shape;876;p53"/>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p53"/>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8" name="Google Shape;878;p53"/>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9" name="Google Shape;879;p53"/>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0" name="Google Shape;880;p53"/>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1" name="Google Shape;881;p53"/>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2" name="Google Shape;882;p53"/>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p53"/>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4" name="Google Shape;884;p53"/>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85" name="Google Shape;885;p53"/>
              <p:cNvGrpSpPr/>
              <p:nvPr/>
            </p:nvGrpSpPr>
            <p:grpSpPr>
              <a:xfrm flipH="1">
                <a:off x="4321790" y="3621402"/>
                <a:ext cx="239004" cy="181217"/>
                <a:chOff x="6621095" y="1452181"/>
                <a:chExt cx="330893" cy="250785"/>
              </a:xfrm>
            </p:grpSpPr>
            <p:sp>
              <p:nvSpPr>
                <p:cNvPr id="886" name="Google Shape;886;p5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7" name="Google Shape;887;p5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8" name="Google Shape;888;p5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9" name="Google Shape;889;p5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0" name="Google Shape;890;p5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91" name="Google Shape;891;p53"/>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2" name="Google Shape;892;p53"/>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893" name="Google Shape;893;p53"/>
          <p:cNvSpPr txBox="1"/>
          <p:nvPr>
            <p:ph type="ctrTitle"/>
          </p:nvPr>
        </p:nvSpPr>
        <p:spPr>
          <a:xfrm>
            <a:off x="971600" y="1915150"/>
            <a:ext cx="4948200" cy="1416300"/>
          </a:xfrm>
          <a:prstGeom prst="rect">
            <a:avLst/>
          </a:prstGeom>
          <a:noFill/>
          <a:ln>
            <a:noFill/>
          </a:ln>
        </p:spPr>
        <p:txBody>
          <a:bodyPr anchorCtr="0" anchor="ctr" bIns="0" lIns="0" spcFirstLastPara="1" rIns="0" wrap="square" tIns="0">
            <a:noAutofit/>
          </a:bodyPr>
          <a:lstStyle/>
          <a:p>
            <a:pPr indent="-533400" lvl="0" marL="457200" rtl="0" algn="l">
              <a:lnSpc>
                <a:spcPct val="90000"/>
              </a:lnSpc>
              <a:spcBef>
                <a:spcPts val="0"/>
              </a:spcBef>
              <a:spcAft>
                <a:spcPts val="0"/>
              </a:spcAft>
              <a:buClr>
                <a:srgbClr val="741B47"/>
              </a:buClr>
              <a:buSzPts val="4800"/>
              <a:buFont typeface="Raleway Medium"/>
              <a:buChar char="-"/>
            </a:pPr>
            <a:r>
              <a:rPr lang="tr-TR">
                <a:solidFill>
                  <a:srgbClr val="741B47"/>
                </a:solidFill>
                <a:latin typeface="Raleway Medium"/>
                <a:ea typeface="Raleway Medium"/>
                <a:cs typeface="Raleway Medium"/>
                <a:sym typeface="Raleway Medium"/>
              </a:rPr>
              <a:t>Web Browsers</a:t>
            </a:r>
            <a:endParaRPr>
              <a:solidFill>
                <a:srgbClr val="741B47"/>
              </a:solidFill>
              <a:latin typeface="Raleway Medium"/>
              <a:ea typeface="Raleway Medium"/>
              <a:cs typeface="Raleway Medium"/>
              <a:sym typeface="Raleway Medium"/>
            </a:endParaRPr>
          </a:p>
          <a:p>
            <a:pPr indent="-533400" lvl="0" marL="457200" rtl="0" algn="l">
              <a:lnSpc>
                <a:spcPct val="90000"/>
              </a:lnSpc>
              <a:spcBef>
                <a:spcPts val="0"/>
              </a:spcBef>
              <a:spcAft>
                <a:spcPts val="0"/>
              </a:spcAft>
              <a:buClr>
                <a:srgbClr val="741B47"/>
              </a:buClr>
              <a:buSzPts val="4800"/>
              <a:buFont typeface="Raleway Medium"/>
              <a:buChar char="-"/>
            </a:pPr>
            <a:r>
              <a:rPr lang="tr-TR">
                <a:solidFill>
                  <a:srgbClr val="741B47"/>
                </a:solidFill>
                <a:latin typeface="Raleway Medium"/>
                <a:ea typeface="Raleway Medium"/>
                <a:cs typeface="Raleway Medium"/>
                <a:sym typeface="Raleway Medium"/>
              </a:rPr>
              <a:t>Security</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54"/>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99" name="Google Shape;899;p54"/>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lang="tr-TR">
                <a:solidFill>
                  <a:srgbClr val="71A0CF"/>
                </a:solidFill>
                <a:latin typeface="Raleway Medium"/>
                <a:ea typeface="Raleway Medium"/>
                <a:cs typeface="Raleway Medium"/>
                <a:sym typeface="Raleway Medium"/>
              </a:rPr>
              <a:t>Agenda</a:t>
            </a:r>
            <a:endParaRPr b="0" i="0" sz="4800" u="none" cap="none" strike="noStrike">
              <a:solidFill>
                <a:srgbClr val="71A0CF"/>
              </a:solidFill>
              <a:latin typeface="Raleway Medium"/>
              <a:ea typeface="Raleway Medium"/>
              <a:cs typeface="Raleway Medium"/>
              <a:sym typeface="Raleway Medium"/>
            </a:endParaRPr>
          </a:p>
        </p:txBody>
      </p:sp>
      <p:sp>
        <p:nvSpPr>
          <p:cNvPr id="900" name="Google Shape;900;p54"/>
          <p:cNvSpPr txBox="1"/>
          <p:nvPr>
            <p:ph idx="4294967295" type="subTitle"/>
          </p:nvPr>
        </p:nvSpPr>
        <p:spPr>
          <a:xfrm>
            <a:off x="975925" y="597200"/>
            <a:ext cx="7842300" cy="4209900"/>
          </a:xfrm>
          <a:prstGeom prst="rect">
            <a:avLst/>
          </a:prstGeom>
          <a:noFill/>
          <a:ln>
            <a:noFill/>
          </a:ln>
        </p:spPr>
        <p:txBody>
          <a:bodyPr anchorCtr="0" anchor="t" bIns="0" lIns="0" spcFirstLastPara="1" rIns="0" wrap="square" tIns="0">
            <a:noAutofit/>
          </a:bodyPr>
          <a:lstStyle/>
          <a:p>
            <a:pPr indent="-431800" lvl="0" marL="457200" marR="0" rtl="0" algn="l">
              <a:lnSpc>
                <a:spcPct val="110000"/>
              </a:lnSpc>
              <a:spcBef>
                <a:spcPts val="600"/>
              </a:spcBef>
              <a:spcAft>
                <a:spcPts val="0"/>
              </a:spcAft>
              <a:buClr>
                <a:srgbClr val="741B47"/>
              </a:buClr>
              <a:buSzPts val="3200"/>
              <a:buFont typeface="Raleway"/>
              <a:buChar char="▶"/>
            </a:pPr>
            <a:r>
              <a:rPr lang="tr-TR" sz="3200">
                <a:latin typeface="Raleway"/>
                <a:ea typeface="Raleway"/>
                <a:cs typeface="Raleway"/>
                <a:sym typeface="Raleway"/>
              </a:rPr>
              <a:t>Web Browsers</a:t>
            </a:r>
            <a:endParaRPr sz="3200">
              <a:latin typeface="Raleway"/>
              <a:ea typeface="Raleway"/>
              <a:cs typeface="Raleway"/>
              <a:sym typeface="Raleway"/>
            </a:endParaRPr>
          </a:p>
          <a:p>
            <a:pPr indent="-431800" lvl="0" marL="457200" marR="0" rtl="0" algn="l">
              <a:lnSpc>
                <a:spcPct val="110000"/>
              </a:lnSpc>
              <a:spcBef>
                <a:spcPts val="600"/>
              </a:spcBef>
              <a:spcAft>
                <a:spcPts val="0"/>
              </a:spcAft>
              <a:buClr>
                <a:srgbClr val="741B47"/>
              </a:buClr>
              <a:buSzPts val="3200"/>
              <a:buFont typeface="Raleway"/>
              <a:buChar char="▶"/>
            </a:pPr>
            <a:r>
              <a:rPr lang="tr-TR" sz="3200">
                <a:latin typeface="Raleway"/>
                <a:ea typeface="Raleway"/>
                <a:cs typeface="Raleway"/>
                <a:sym typeface="Raleway"/>
              </a:rPr>
              <a:t>HTTP</a:t>
            </a:r>
            <a:endParaRPr sz="3200">
              <a:latin typeface="Raleway"/>
              <a:ea typeface="Raleway"/>
              <a:cs typeface="Raleway"/>
              <a:sym typeface="Raleway"/>
            </a:endParaRPr>
          </a:p>
          <a:p>
            <a:pPr indent="-431800" lvl="0" marL="457200" marR="0" rtl="0" algn="l">
              <a:lnSpc>
                <a:spcPct val="110000"/>
              </a:lnSpc>
              <a:spcBef>
                <a:spcPts val="600"/>
              </a:spcBef>
              <a:spcAft>
                <a:spcPts val="0"/>
              </a:spcAft>
              <a:buClr>
                <a:srgbClr val="741B47"/>
              </a:buClr>
              <a:buSzPts val="3200"/>
              <a:buFont typeface="Raleway"/>
              <a:buChar char="▶"/>
            </a:pPr>
            <a:r>
              <a:rPr lang="tr-TR" sz="3200">
                <a:latin typeface="Raleway"/>
                <a:ea typeface="Raleway"/>
                <a:cs typeface="Raleway"/>
                <a:sym typeface="Raleway"/>
              </a:rPr>
              <a:t>Cyber Attacks</a:t>
            </a:r>
            <a:endParaRPr sz="3200">
              <a:solidFill>
                <a:srgbClr val="373A3C"/>
              </a:solidFill>
              <a:highlight>
                <a:srgbClr val="FFFFFF"/>
              </a:highlight>
              <a:latin typeface="Arial"/>
              <a:ea typeface="Arial"/>
              <a:cs typeface="Arial"/>
              <a:sym typeface="Arial"/>
            </a:endParaRPr>
          </a:p>
          <a:p>
            <a:pPr indent="-431800" lvl="0" marL="457200" marR="0" rtl="0" algn="l">
              <a:lnSpc>
                <a:spcPct val="110000"/>
              </a:lnSpc>
              <a:spcBef>
                <a:spcPts val="600"/>
              </a:spcBef>
              <a:spcAft>
                <a:spcPts val="0"/>
              </a:spcAft>
              <a:buClr>
                <a:srgbClr val="741B47"/>
              </a:buClr>
              <a:buSzPts val="3200"/>
              <a:buFont typeface="Raleway"/>
              <a:buChar char="▶"/>
            </a:pPr>
            <a:r>
              <a:rPr lang="tr-TR" sz="3200">
                <a:latin typeface="Raleway"/>
                <a:ea typeface="Raleway"/>
                <a:cs typeface="Raleway"/>
                <a:sym typeface="Raleway"/>
              </a:rPr>
              <a:t>Encryption/Decryption</a:t>
            </a:r>
            <a:endParaRPr sz="3200">
              <a:latin typeface="Raleway"/>
              <a:ea typeface="Raleway"/>
              <a:cs typeface="Raleway"/>
              <a:sym typeface="Raleway"/>
            </a:endParaRPr>
          </a:p>
          <a:p>
            <a:pPr indent="-431800" lvl="0" marL="457200" marR="0" rtl="0" algn="l">
              <a:lnSpc>
                <a:spcPct val="110000"/>
              </a:lnSpc>
              <a:spcBef>
                <a:spcPts val="600"/>
              </a:spcBef>
              <a:spcAft>
                <a:spcPts val="0"/>
              </a:spcAft>
              <a:buClr>
                <a:srgbClr val="741B47"/>
              </a:buClr>
              <a:buSzPts val="3200"/>
              <a:buFont typeface="Raleway"/>
              <a:buChar char="▶"/>
            </a:pPr>
            <a:r>
              <a:rPr lang="tr-TR" sz="3200">
                <a:latin typeface="Raleway"/>
                <a:ea typeface="Raleway"/>
                <a:cs typeface="Raleway"/>
                <a:sym typeface="Raleway"/>
              </a:rPr>
              <a:t>HTTPS</a:t>
            </a:r>
            <a:endParaRPr sz="3200">
              <a:latin typeface="Raleway"/>
              <a:ea typeface="Raleway"/>
              <a:cs typeface="Raleway"/>
              <a:sym typeface="Raleway"/>
            </a:endParaRPr>
          </a:p>
          <a:p>
            <a:pPr indent="-431800" lvl="0" marL="457200" marR="0" rtl="0" algn="l">
              <a:lnSpc>
                <a:spcPct val="110000"/>
              </a:lnSpc>
              <a:spcBef>
                <a:spcPts val="600"/>
              </a:spcBef>
              <a:spcAft>
                <a:spcPts val="0"/>
              </a:spcAft>
              <a:buClr>
                <a:srgbClr val="741B47"/>
              </a:buClr>
              <a:buSzPts val="3200"/>
              <a:buFont typeface="Raleway"/>
              <a:buChar char="▶"/>
            </a:pPr>
            <a:r>
              <a:rPr lang="tr-TR" sz="3200">
                <a:latin typeface="Raleway"/>
                <a:ea typeface="Raleway"/>
                <a:cs typeface="Raleway"/>
                <a:sym typeface="Raleway"/>
              </a:rPr>
              <a:t>VPN</a:t>
            </a:r>
            <a:endParaRPr sz="3200">
              <a:latin typeface="Raleway"/>
              <a:ea typeface="Raleway"/>
              <a:cs typeface="Raleway"/>
              <a:sym typeface="Raleway"/>
            </a:endParaRPr>
          </a:p>
          <a:p>
            <a:pPr indent="-431800" lvl="0" marL="457200" marR="0" rtl="0" algn="l">
              <a:lnSpc>
                <a:spcPct val="110000"/>
              </a:lnSpc>
              <a:spcBef>
                <a:spcPts val="600"/>
              </a:spcBef>
              <a:spcAft>
                <a:spcPts val="0"/>
              </a:spcAft>
              <a:buClr>
                <a:srgbClr val="741B47"/>
              </a:buClr>
              <a:buSzPts val="3200"/>
              <a:buFont typeface="Raleway"/>
              <a:buChar char="▶"/>
            </a:pPr>
            <a:r>
              <a:rPr lang="tr-TR" sz="3200">
                <a:latin typeface="Raleway"/>
                <a:ea typeface="Raleway"/>
                <a:cs typeface="Raleway"/>
                <a:sym typeface="Raleway"/>
              </a:rPr>
              <a:t>API</a:t>
            </a:r>
            <a:endParaRPr sz="3200">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5"/>
          <p:cNvSpPr txBox="1"/>
          <p:nvPr>
            <p:ph idx="12" type="sldNum"/>
          </p:nvPr>
        </p:nvSpPr>
        <p:spPr>
          <a:xfrm>
            <a:off x="8960475" y="4903875"/>
            <a:ext cx="145500" cy="201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906" name="Google Shape;906;p55">
            <a:hlinkClick r:id="rId3"/>
          </p:cNvPr>
          <p:cNvPicPr preferRelativeResize="0"/>
          <p:nvPr/>
        </p:nvPicPr>
        <p:blipFill>
          <a:blip r:embed="rId4">
            <a:alphaModFix/>
          </a:blip>
          <a:stretch>
            <a:fillRect/>
          </a:stretch>
        </p:blipFill>
        <p:spPr>
          <a:xfrm>
            <a:off x="2400425" y="1796562"/>
            <a:ext cx="4535950" cy="1550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12" name="Google Shape;912;p5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Web Browsers</a:t>
            </a:r>
            <a:endParaRPr sz="4000">
              <a:solidFill>
                <a:srgbClr val="419DD3"/>
              </a:solidFill>
              <a:latin typeface="Raleway Medium"/>
              <a:ea typeface="Raleway Medium"/>
              <a:cs typeface="Raleway Medium"/>
              <a:sym typeface="Raleway Medium"/>
            </a:endParaRPr>
          </a:p>
        </p:txBody>
      </p:sp>
      <p:pic>
        <p:nvPicPr>
          <p:cNvPr id="913" name="Google Shape;913;p56"/>
          <p:cNvPicPr preferRelativeResize="0"/>
          <p:nvPr/>
        </p:nvPicPr>
        <p:blipFill rotWithShape="1">
          <a:blip r:embed="rId3">
            <a:alphaModFix/>
          </a:blip>
          <a:srcRect b="0" l="0" r="0" t="8088"/>
          <a:stretch/>
        </p:blipFill>
        <p:spPr>
          <a:xfrm>
            <a:off x="2219078" y="800200"/>
            <a:ext cx="4871197" cy="4208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5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19" name="Google Shape;919;p5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Web Browsers</a:t>
            </a:r>
            <a:endParaRPr sz="4000">
              <a:solidFill>
                <a:srgbClr val="419DD3"/>
              </a:solidFill>
              <a:latin typeface="Raleway Medium"/>
              <a:ea typeface="Raleway Medium"/>
              <a:cs typeface="Raleway Medium"/>
              <a:sym typeface="Raleway Medium"/>
            </a:endParaRPr>
          </a:p>
        </p:txBody>
      </p:sp>
      <p:pic>
        <p:nvPicPr>
          <p:cNvPr id="920" name="Google Shape;920;p57"/>
          <p:cNvPicPr preferRelativeResize="0"/>
          <p:nvPr/>
        </p:nvPicPr>
        <p:blipFill>
          <a:blip r:embed="rId3">
            <a:alphaModFix/>
          </a:blip>
          <a:stretch>
            <a:fillRect/>
          </a:stretch>
        </p:blipFill>
        <p:spPr>
          <a:xfrm>
            <a:off x="867725" y="2030400"/>
            <a:ext cx="7566350" cy="2187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5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26" name="Google Shape;926;p5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Web Browsers</a:t>
            </a:r>
            <a:endParaRPr sz="4000">
              <a:solidFill>
                <a:srgbClr val="419DD3"/>
              </a:solidFill>
              <a:latin typeface="Raleway Medium"/>
              <a:ea typeface="Raleway Medium"/>
              <a:cs typeface="Raleway Medium"/>
              <a:sym typeface="Raleway Medium"/>
            </a:endParaRPr>
          </a:p>
        </p:txBody>
      </p:sp>
      <p:pic>
        <p:nvPicPr>
          <p:cNvPr id="927" name="Google Shape;927;p58"/>
          <p:cNvPicPr preferRelativeResize="0"/>
          <p:nvPr/>
        </p:nvPicPr>
        <p:blipFill>
          <a:blip r:embed="rId3">
            <a:alphaModFix/>
          </a:blip>
          <a:stretch>
            <a:fillRect/>
          </a:stretch>
        </p:blipFill>
        <p:spPr>
          <a:xfrm>
            <a:off x="0" y="873860"/>
            <a:ext cx="9116201" cy="367609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1" name="Shape 931"/>
        <p:cNvGrpSpPr/>
        <p:nvPr/>
      </p:nvGrpSpPr>
      <p:grpSpPr>
        <a:xfrm>
          <a:off x="0" y="0"/>
          <a:ext cx="0" cy="0"/>
          <a:chOff x="0" y="0"/>
          <a:chExt cx="0" cy="0"/>
        </a:xfrm>
      </p:grpSpPr>
      <p:pic>
        <p:nvPicPr>
          <p:cNvPr id="932" name="Google Shape;932;p59"/>
          <p:cNvPicPr preferRelativeResize="0"/>
          <p:nvPr/>
        </p:nvPicPr>
        <p:blipFill>
          <a:blip r:embed="rId4">
            <a:alphaModFix/>
          </a:blip>
          <a:stretch>
            <a:fillRect/>
          </a:stretch>
        </p:blipFill>
        <p:spPr>
          <a:xfrm>
            <a:off x="1031725" y="429550"/>
            <a:ext cx="7616724" cy="4284401"/>
          </a:xfrm>
          <a:prstGeom prst="rect">
            <a:avLst/>
          </a:prstGeom>
          <a:noFill/>
          <a:ln>
            <a:noFill/>
          </a:ln>
        </p:spPr>
      </p:pic>
      <p:sp>
        <p:nvSpPr>
          <p:cNvPr id="933" name="Google Shape;933;p59">
            <a:hlinkClick r:id="rId5"/>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9"/>
          <p:cNvSpPr txBox="1"/>
          <p:nvPr/>
        </p:nvSpPr>
        <p:spPr>
          <a:xfrm>
            <a:off x="1137675" y="682425"/>
            <a:ext cx="7694400" cy="120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TR" sz="2800">
                <a:solidFill>
                  <a:srgbClr val="0A3534"/>
                </a:solidFill>
                <a:latin typeface="Proxima Nova"/>
                <a:ea typeface="Proxima Nova"/>
                <a:cs typeface="Proxima Nova"/>
                <a:sym typeface="Proxima Nova"/>
              </a:rPr>
              <a:t>Which web browser do you use?</a:t>
            </a:r>
            <a:endParaRPr b="1" sz="2800">
              <a:solidFill>
                <a:srgbClr val="0A3534"/>
              </a:solidFill>
              <a:latin typeface="Proxima Nova"/>
              <a:ea typeface="Proxima Nova"/>
              <a:cs typeface="Proxima Nova"/>
              <a:sym typeface="Proxima Nova"/>
            </a:endParaRPr>
          </a:p>
          <a:p>
            <a:pPr indent="0" lvl="0" marL="0" rtl="0" algn="l">
              <a:lnSpc>
                <a:spcPct val="115000"/>
              </a:lnSpc>
              <a:spcBef>
                <a:spcPts val="0"/>
              </a:spcBef>
              <a:spcAft>
                <a:spcPts val="1600"/>
              </a:spcAft>
              <a:buNone/>
            </a:pPr>
            <a:r>
              <a:t/>
            </a:r>
            <a:endParaRPr i="1" sz="1800">
              <a:solidFill>
                <a:schemeClr val="dk2"/>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4"/>
          <p:cNvSpPr txBox="1"/>
          <p:nvPr/>
        </p:nvSpPr>
        <p:spPr>
          <a:xfrm>
            <a:off x="431800" y="800100"/>
            <a:ext cx="7537800" cy="6264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What is Server</a:t>
            </a:r>
            <a:endParaRPr sz="1800">
              <a:solidFill>
                <a:schemeClr val="dk1"/>
              </a:solidFill>
              <a:highlight>
                <a:srgbClr val="FFFFFF"/>
              </a:highlight>
            </a:endParaRPr>
          </a:p>
        </p:txBody>
      </p:sp>
      <p:sp>
        <p:nvSpPr>
          <p:cNvPr id="391" name="Google Shape;391;p2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92" name="Google Shape;392;p2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Server</a:t>
            </a:r>
            <a:endParaRPr sz="4000">
              <a:solidFill>
                <a:srgbClr val="741B47"/>
              </a:solidFill>
              <a:latin typeface="Raleway Medium"/>
              <a:ea typeface="Raleway Medium"/>
              <a:cs typeface="Raleway Medium"/>
              <a:sym typeface="Raleway Medium"/>
            </a:endParaRPr>
          </a:p>
        </p:txBody>
      </p:sp>
      <p:pic>
        <p:nvPicPr>
          <p:cNvPr id="393" name="Google Shape;393;p24"/>
          <p:cNvPicPr preferRelativeResize="0"/>
          <p:nvPr/>
        </p:nvPicPr>
        <p:blipFill>
          <a:blip r:embed="rId3">
            <a:alphaModFix/>
          </a:blip>
          <a:stretch>
            <a:fillRect/>
          </a:stretch>
        </p:blipFill>
        <p:spPr>
          <a:xfrm>
            <a:off x="2420525" y="1502700"/>
            <a:ext cx="4153982" cy="34121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6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40" name="Google Shape;940;p6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Web Browsers</a:t>
            </a:r>
            <a:endParaRPr sz="4000">
              <a:solidFill>
                <a:srgbClr val="419DD3"/>
              </a:solidFill>
              <a:latin typeface="Raleway Medium"/>
              <a:ea typeface="Raleway Medium"/>
              <a:cs typeface="Raleway Medium"/>
              <a:sym typeface="Raleway Medium"/>
            </a:endParaRPr>
          </a:p>
        </p:txBody>
      </p:sp>
      <p:pic>
        <p:nvPicPr>
          <p:cNvPr id="941" name="Google Shape;941;p60"/>
          <p:cNvPicPr preferRelativeResize="0"/>
          <p:nvPr/>
        </p:nvPicPr>
        <p:blipFill>
          <a:blip r:embed="rId3">
            <a:alphaModFix/>
          </a:blip>
          <a:stretch>
            <a:fillRect/>
          </a:stretch>
        </p:blipFill>
        <p:spPr>
          <a:xfrm>
            <a:off x="1877174" y="1647800"/>
            <a:ext cx="5389675" cy="3031700"/>
          </a:xfrm>
          <a:prstGeom prst="rect">
            <a:avLst/>
          </a:prstGeom>
          <a:noFill/>
          <a:ln>
            <a:noFill/>
          </a:ln>
        </p:spPr>
      </p:pic>
      <p:sp>
        <p:nvSpPr>
          <p:cNvPr id="942" name="Google Shape;942;p60"/>
          <p:cNvSpPr txBox="1"/>
          <p:nvPr/>
        </p:nvSpPr>
        <p:spPr>
          <a:xfrm>
            <a:off x="355600" y="952500"/>
            <a:ext cx="4483500" cy="543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HTML: Hypertext Markup Language</a:t>
            </a:r>
            <a:endParaRPr sz="1800">
              <a:solidFill>
                <a:schemeClr val="dk1"/>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48" name="Google Shape;948;p6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Web Browsers</a:t>
            </a:r>
            <a:endParaRPr sz="4000">
              <a:solidFill>
                <a:srgbClr val="419DD3"/>
              </a:solidFill>
              <a:latin typeface="Raleway Medium"/>
              <a:ea typeface="Raleway Medium"/>
              <a:cs typeface="Raleway Medium"/>
              <a:sym typeface="Raleway Medium"/>
            </a:endParaRPr>
          </a:p>
        </p:txBody>
      </p:sp>
      <p:pic>
        <p:nvPicPr>
          <p:cNvPr id="949" name="Google Shape;949;p61"/>
          <p:cNvPicPr preferRelativeResize="0"/>
          <p:nvPr/>
        </p:nvPicPr>
        <p:blipFill>
          <a:blip r:embed="rId3">
            <a:alphaModFix/>
          </a:blip>
          <a:stretch>
            <a:fillRect/>
          </a:stretch>
        </p:blipFill>
        <p:spPr>
          <a:xfrm>
            <a:off x="1128350" y="1885950"/>
            <a:ext cx="7380776" cy="2351300"/>
          </a:xfrm>
          <a:prstGeom prst="rect">
            <a:avLst/>
          </a:prstGeom>
          <a:noFill/>
          <a:ln>
            <a:noFill/>
          </a:ln>
        </p:spPr>
      </p:pic>
      <p:sp>
        <p:nvSpPr>
          <p:cNvPr id="950" name="Google Shape;950;p61"/>
          <p:cNvSpPr txBox="1"/>
          <p:nvPr/>
        </p:nvSpPr>
        <p:spPr>
          <a:xfrm>
            <a:off x="355600" y="876300"/>
            <a:ext cx="4483500" cy="543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CSS: Cascading Style Sheets </a:t>
            </a:r>
            <a:endParaRPr sz="1800">
              <a:solidFill>
                <a:schemeClr val="dk1"/>
              </a:solidFill>
              <a:highlight>
                <a:srgbClr val="FFFFFF"/>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6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56" name="Google Shape;956;p6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Web Browsers</a:t>
            </a:r>
            <a:endParaRPr sz="4000">
              <a:solidFill>
                <a:srgbClr val="419DD3"/>
              </a:solidFill>
              <a:latin typeface="Raleway Medium"/>
              <a:ea typeface="Raleway Medium"/>
              <a:cs typeface="Raleway Medium"/>
              <a:sym typeface="Raleway Medium"/>
            </a:endParaRPr>
          </a:p>
        </p:txBody>
      </p:sp>
      <p:pic>
        <p:nvPicPr>
          <p:cNvPr id="957" name="Google Shape;957;p62"/>
          <p:cNvPicPr preferRelativeResize="0"/>
          <p:nvPr/>
        </p:nvPicPr>
        <p:blipFill>
          <a:blip r:embed="rId3">
            <a:alphaModFix/>
          </a:blip>
          <a:stretch>
            <a:fillRect/>
          </a:stretch>
        </p:blipFill>
        <p:spPr>
          <a:xfrm>
            <a:off x="1371150" y="923975"/>
            <a:ext cx="6528750" cy="3825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6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63" name="Google Shape;963;p6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HTTP</a:t>
            </a:r>
            <a:endParaRPr sz="4000">
              <a:solidFill>
                <a:srgbClr val="419DD3"/>
              </a:solidFill>
              <a:latin typeface="Raleway Medium"/>
              <a:ea typeface="Raleway Medium"/>
              <a:cs typeface="Raleway Medium"/>
              <a:sym typeface="Raleway Medium"/>
            </a:endParaRPr>
          </a:p>
        </p:txBody>
      </p:sp>
      <p:pic>
        <p:nvPicPr>
          <p:cNvPr id="964" name="Google Shape;964;p63"/>
          <p:cNvPicPr preferRelativeResize="0"/>
          <p:nvPr/>
        </p:nvPicPr>
        <p:blipFill>
          <a:blip r:embed="rId3">
            <a:alphaModFix/>
          </a:blip>
          <a:stretch>
            <a:fillRect/>
          </a:stretch>
        </p:blipFill>
        <p:spPr>
          <a:xfrm>
            <a:off x="1629674" y="1536400"/>
            <a:ext cx="6078499" cy="3502425"/>
          </a:xfrm>
          <a:prstGeom prst="rect">
            <a:avLst/>
          </a:prstGeom>
          <a:noFill/>
          <a:ln>
            <a:noFill/>
          </a:ln>
        </p:spPr>
      </p:pic>
      <p:sp>
        <p:nvSpPr>
          <p:cNvPr id="965" name="Google Shape;965;p63"/>
          <p:cNvSpPr txBox="1"/>
          <p:nvPr/>
        </p:nvSpPr>
        <p:spPr>
          <a:xfrm>
            <a:off x="355600" y="876300"/>
            <a:ext cx="4483500" cy="543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HTTP: Hypertext Transfer Protocol </a:t>
            </a:r>
            <a:endParaRPr sz="1800">
              <a:solidFill>
                <a:schemeClr val="dk1"/>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971" name="Google Shape;971;p6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HTTP</a:t>
            </a:r>
            <a:endParaRPr sz="4000">
              <a:solidFill>
                <a:srgbClr val="419DD3"/>
              </a:solidFill>
              <a:latin typeface="Raleway Medium"/>
              <a:ea typeface="Raleway Medium"/>
              <a:cs typeface="Raleway Medium"/>
              <a:sym typeface="Raleway Medium"/>
            </a:endParaRPr>
          </a:p>
        </p:txBody>
      </p:sp>
      <p:sp>
        <p:nvSpPr>
          <p:cNvPr id="972" name="Google Shape;972;p64"/>
          <p:cNvSpPr/>
          <p:nvPr/>
        </p:nvSpPr>
        <p:spPr>
          <a:xfrm>
            <a:off x="1702575" y="1008300"/>
            <a:ext cx="1646700" cy="5811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rgbClr val="FFFFFF"/>
                </a:solidFill>
              </a:rPr>
              <a:t>HTTP Request</a:t>
            </a:r>
            <a:endParaRPr b="1">
              <a:solidFill>
                <a:srgbClr val="FFFFFF"/>
              </a:solidFill>
            </a:endParaRPr>
          </a:p>
        </p:txBody>
      </p:sp>
      <p:sp>
        <p:nvSpPr>
          <p:cNvPr id="973" name="Google Shape;973;p64"/>
          <p:cNvSpPr/>
          <p:nvPr/>
        </p:nvSpPr>
        <p:spPr>
          <a:xfrm>
            <a:off x="5956475" y="1008300"/>
            <a:ext cx="1646700" cy="5811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a:solidFill>
                  <a:srgbClr val="FFFFFF"/>
                </a:solidFill>
              </a:rPr>
              <a:t>HTTP Response</a:t>
            </a:r>
            <a:endParaRPr b="1">
              <a:solidFill>
                <a:srgbClr val="FFFFFF"/>
              </a:solidFill>
            </a:endParaRPr>
          </a:p>
        </p:txBody>
      </p:sp>
      <p:cxnSp>
        <p:nvCxnSpPr>
          <p:cNvPr id="974" name="Google Shape;974;p64"/>
          <p:cNvCxnSpPr/>
          <p:nvPr/>
        </p:nvCxnSpPr>
        <p:spPr>
          <a:xfrm>
            <a:off x="4617250" y="1133775"/>
            <a:ext cx="17700" cy="3494700"/>
          </a:xfrm>
          <a:prstGeom prst="straightConnector1">
            <a:avLst/>
          </a:prstGeom>
          <a:noFill/>
          <a:ln cap="flat" cmpd="sng" w="9525">
            <a:solidFill>
              <a:schemeClr val="dk2"/>
            </a:solidFill>
            <a:prstDash val="solid"/>
            <a:round/>
            <a:headEnd len="med" w="med" type="none"/>
            <a:tailEnd len="med" w="med" type="none"/>
          </a:ln>
        </p:spPr>
      </p:cxnSp>
      <p:sp>
        <p:nvSpPr>
          <p:cNvPr id="975" name="Google Shape;975;p64"/>
          <p:cNvSpPr/>
          <p:nvPr/>
        </p:nvSpPr>
        <p:spPr>
          <a:xfrm>
            <a:off x="1817950" y="1690588"/>
            <a:ext cx="300300" cy="468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4"/>
          <p:cNvSpPr/>
          <p:nvPr/>
        </p:nvSpPr>
        <p:spPr>
          <a:xfrm>
            <a:off x="1413925" y="2356025"/>
            <a:ext cx="610200" cy="40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GET</a:t>
            </a:r>
            <a:endParaRPr/>
          </a:p>
        </p:txBody>
      </p:sp>
      <p:sp>
        <p:nvSpPr>
          <p:cNvPr id="977" name="Google Shape;977;p64"/>
          <p:cNvSpPr/>
          <p:nvPr/>
        </p:nvSpPr>
        <p:spPr>
          <a:xfrm>
            <a:off x="1413925" y="2820975"/>
            <a:ext cx="755700" cy="40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POST</a:t>
            </a:r>
            <a:endParaRPr/>
          </a:p>
        </p:txBody>
      </p:sp>
      <p:sp>
        <p:nvSpPr>
          <p:cNvPr id="978" name="Google Shape;978;p64"/>
          <p:cNvSpPr/>
          <p:nvPr/>
        </p:nvSpPr>
        <p:spPr>
          <a:xfrm>
            <a:off x="1413925" y="3324375"/>
            <a:ext cx="948600" cy="40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DELETE</a:t>
            </a:r>
            <a:endParaRPr/>
          </a:p>
        </p:txBody>
      </p:sp>
      <p:sp>
        <p:nvSpPr>
          <p:cNvPr id="979" name="Google Shape;979;p64"/>
          <p:cNvSpPr/>
          <p:nvPr/>
        </p:nvSpPr>
        <p:spPr>
          <a:xfrm>
            <a:off x="1413925" y="3803825"/>
            <a:ext cx="610200" cy="40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PUT</a:t>
            </a:r>
            <a:endParaRPr/>
          </a:p>
        </p:txBody>
      </p:sp>
      <p:sp>
        <p:nvSpPr>
          <p:cNvPr id="980" name="Google Shape;980;p64"/>
          <p:cNvSpPr/>
          <p:nvPr/>
        </p:nvSpPr>
        <p:spPr>
          <a:xfrm>
            <a:off x="899700" y="2316725"/>
            <a:ext cx="456900" cy="1877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4"/>
          <p:cNvSpPr txBox="1"/>
          <p:nvPr/>
        </p:nvSpPr>
        <p:spPr>
          <a:xfrm>
            <a:off x="75700" y="3102100"/>
            <a:ext cx="9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latin typeface="Barlow"/>
                <a:ea typeface="Barlow"/>
                <a:cs typeface="Barlow"/>
                <a:sym typeface="Barlow"/>
              </a:rPr>
              <a:t>method</a:t>
            </a:r>
            <a:endParaRPr b="1">
              <a:latin typeface="Barlow"/>
              <a:ea typeface="Barlow"/>
              <a:cs typeface="Barlow"/>
              <a:sym typeface="Barlow"/>
            </a:endParaRPr>
          </a:p>
        </p:txBody>
      </p:sp>
      <p:cxnSp>
        <p:nvCxnSpPr>
          <p:cNvPr id="982" name="Google Shape;982;p64"/>
          <p:cNvCxnSpPr/>
          <p:nvPr/>
        </p:nvCxnSpPr>
        <p:spPr>
          <a:xfrm flipH="1" rot="10800000">
            <a:off x="2233850" y="2552375"/>
            <a:ext cx="545400" cy="14100"/>
          </a:xfrm>
          <a:prstGeom prst="straightConnector1">
            <a:avLst/>
          </a:prstGeom>
          <a:noFill/>
          <a:ln cap="flat" cmpd="sng" w="9525">
            <a:solidFill>
              <a:schemeClr val="dk2"/>
            </a:solidFill>
            <a:prstDash val="solid"/>
            <a:round/>
            <a:headEnd len="med" w="med" type="none"/>
            <a:tailEnd len="med" w="med" type="triangle"/>
          </a:ln>
        </p:spPr>
      </p:cxnSp>
      <p:sp>
        <p:nvSpPr>
          <p:cNvPr id="983" name="Google Shape;983;p64"/>
          <p:cNvSpPr txBox="1"/>
          <p:nvPr/>
        </p:nvSpPr>
        <p:spPr>
          <a:xfrm>
            <a:off x="2859250" y="2351675"/>
            <a:ext cx="152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500">
                <a:latin typeface="Barlow"/>
                <a:ea typeface="Barlow"/>
                <a:cs typeface="Barlow"/>
                <a:sym typeface="Barlow"/>
              </a:rPr>
              <a:t>header</a:t>
            </a:r>
            <a:endParaRPr b="1" sz="1500">
              <a:latin typeface="Barlow"/>
              <a:ea typeface="Barlow"/>
              <a:cs typeface="Barlow"/>
              <a:sym typeface="Barlow"/>
            </a:endParaRPr>
          </a:p>
        </p:txBody>
      </p:sp>
      <p:sp>
        <p:nvSpPr>
          <p:cNvPr id="984" name="Google Shape;984;p64"/>
          <p:cNvSpPr txBox="1"/>
          <p:nvPr/>
        </p:nvSpPr>
        <p:spPr>
          <a:xfrm>
            <a:off x="2859250" y="2808875"/>
            <a:ext cx="152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500">
                <a:latin typeface="Barlow"/>
                <a:ea typeface="Barlow"/>
                <a:cs typeface="Barlow"/>
                <a:sym typeface="Barlow"/>
              </a:rPr>
              <a:t>header + body</a:t>
            </a:r>
            <a:endParaRPr b="1" sz="1500">
              <a:latin typeface="Barlow"/>
              <a:ea typeface="Barlow"/>
              <a:cs typeface="Barlow"/>
              <a:sym typeface="Barlow"/>
            </a:endParaRPr>
          </a:p>
        </p:txBody>
      </p:sp>
      <p:cxnSp>
        <p:nvCxnSpPr>
          <p:cNvPr id="985" name="Google Shape;985;p64"/>
          <p:cNvCxnSpPr/>
          <p:nvPr/>
        </p:nvCxnSpPr>
        <p:spPr>
          <a:xfrm flipH="1" rot="10800000">
            <a:off x="2233850" y="3009575"/>
            <a:ext cx="545400" cy="14100"/>
          </a:xfrm>
          <a:prstGeom prst="straightConnector1">
            <a:avLst/>
          </a:prstGeom>
          <a:noFill/>
          <a:ln cap="flat" cmpd="sng" w="9525">
            <a:solidFill>
              <a:schemeClr val="dk2"/>
            </a:solidFill>
            <a:prstDash val="solid"/>
            <a:round/>
            <a:headEnd len="med" w="med" type="none"/>
            <a:tailEnd len="med" w="med" type="triangle"/>
          </a:ln>
        </p:spPr>
      </p:cxnSp>
      <p:pic>
        <p:nvPicPr>
          <p:cNvPr id="986" name="Google Shape;986;p64"/>
          <p:cNvPicPr preferRelativeResize="0"/>
          <p:nvPr/>
        </p:nvPicPr>
        <p:blipFill rotWithShape="1">
          <a:blip r:embed="rId3">
            <a:alphaModFix/>
          </a:blip>
          <a:srcRect b="3763" l="22638" r="29100" t="19584"/>
          <a:stretch/>
        </p:blipFill>
        <p:spPr>
          <a:xfrm>
            <a:off x="5442150" y="1692700"/>
            <a:ext cx="2532951" cy="2798400"/>
          </a:xfrm>
          <a:prstGeom prst="rect">
            <a:avLst/>
          </a:prstGeom>
          <a:noFill/>
          <a:ln>
            <a:noFill/>
          </a:ln>
        </p:spPr>
      </p:pic>
      <p:sp>
        <p:nvSpPr>
          <p:cNvPr id="987" name="Google Shape;987;p64"/>
          <p:cNvSpPr txBox="1"/>
          <p:nvPr/>
        </p:nvSpPr>
        <p:spPr>
          <a:xfrm>
            <a:off x="5831050" y="4332875"/>
            <a:ext cx="3236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500">
                <a:latin typeface="Barlow"/>
                <a:ea typeface="Barlow"/>
                <a:cs typeface="Barlow"/>
                <a:sym typeface="Barlow"/>
              </a:rPr>
              <a:t>header + body(html, xml, text, json)</a:t>
            </a:r>
            <a:endParaRPr b="1" sz="1500">
              <a:latin typeface="Barlow"/>
              <a:ea typeface="Barlow"/>
              <a:cs typeface="Barlow"/>
              <a:sym typeface="Barlow"/>
            </a:endParaRPr>
          </a:p>
        </p:txBody>
      </p:sp>
      <p:sp>
        <p:nvSpPr>
          <p:cNvPr id="988" name="Google Shape;988;p64"/>
          <p:cNvSpPr/>
          <p:nvPr/>
        </p:nvSpPr>
        <p:spPr>
          <a:xfrm>
            <a:off x="3498050" y="1098750"/>
            <a:ext cx="414300" cy="4002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4"/>
          <p:cNvSpPr/>
          <p:nvPr/>
        </p:nvSpPr>
        <p:spPr>
          <a:xfrm flipH="1">
            <a:off x="5363475" y="1098750"/>
            <a:ext cx="456900" cy="400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6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HTTP</a:t>
            </a:r>
            <a:endParaRPr sz="4000">
              <a:solidFill>
                <a:srgbClr val="419DD3"/>
              </a:solidFill>
              <a:latin typeface="Raleway Medium"/>
              <a:ea typeface="Raleway Medium"/>
              <a:cs typeface="Raleway Medium"/>
              <a:sym typeface="Raleway Medium"/>
            </a:endParaRPr>
          </a:p>
        </p:txBody>
      </p:sp>
      <p:sp>
        <p:nvSpPr>
          <p:cNvPr id="995" name="Google Shape;995;p65"/>
          <p:cNvSpPr txBox="1"/>
          <p:nvPr/>
        </p:nvSpPr>
        <p:spPr>
          <a:xfrm>
            <a:off x="355600" y="876300"/>
            <a:ext cx="1842300" cy="435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Cookies</a:t>
            </a:r>
            <a:endParaRPr sz="1800">
              <a:solidFill>
                <a:schemeClr val="dk1"/>
              </a:solidFill>
              <a:highlight>
                <a:srgbClr val="FFFFFF"/>
              </a:highlight>
            </a:endParaRPr>
          </a:p>
        </p:txBody>
      </p:sp>
      <p:pic>
        <p:nvPicPr>
          <p:cNvPr id="996" name="Google Shape;996;p65"/>
          <p:cNvPicPr preferRelativeResize="0"/>
          <p:nvPr/>
        </p:nvPicPr>
        <p:blipFill rotWithShape="1">
          <a:blip r:embed="rId3">
            <a:alphaModFix/>
          </a:blip>
          <a:srcRect b="13320" l="0" r="0" t="12594"/>
          <a:stretch/>
        </p:blipFill>
        <p:spPr>
          <a:xfrm>
            <a:off x="1990775" y="1507375"/>
            <a:ext cx="5384675" cy="2991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6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02" name="Google Shape;1002;p6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Cyber Attacks</a:t>
            </a:r>
            <a:endParaRPr sz="4000">
              <a:solidFill>
                <a:srgbClr val="419DD3"/>
              </a:solidFill>
              <a:latin typeface="Raleway Medium"/>
              <a:ea typeface="Raleway Medium"/>
              <a:cs typeface="Raleway Medium"/>
              <a:sym typeface="Raleway Medium"/>
            </a:endParaRPr>
          </a:p>
        </p:txBody>
      </p:sp>
      <p:pic>
        <p:nvPicPr>
          <p:cNvPr id="1003" name="Google Shape;1003;p66"/>
          <p:cNvPicPr preferRelativeResize="0"/>
          <p:nvPr/>
        </p:nvPicPr>
        <p:blipFill>
          <a:blip r:embed="rId3">
            <a:alphaModFix/>
          </a:blip>
          <a:stretch>
            <a:fillRect/>
          </a:stretch>
        </p:blipFill>
        <p:spPr>
          <a:xfrm>
            <a:off x="4663025" y="1435900"/>
            <a:ext cx="3569549" cy="2384350"/>
          </a:xfrm>
          <a:prstGeom prst="rect">
            <a:avLst/>
          </a:prstGeom>
          <a:noFill/>
          <a:ln>
            <a:noFill/>
          </a:ln>
        </p:spPr>
      </p:pic>
      <p:sp>
        <p:nvSpPr>
          <p:cNvPr id="1004" name="Google Shape;1004;p66"/>
          <p:cNvSpPr txBox="1"/>
          <p:nvPr/>
        </p:nvSpPr>
        <p:spPr>
          <a:xfrm>
            <a:off x="195600" y="1419825"/>
            <a:ext cx="4280400" cy="2416500"/>
          </a:xfrm>
          <a:prstGeom prst="rect">
            <a:avLst/>
          </a:prstGeom>
          <a:noFill/>
          <a:ln>
            <a:noFill/>
          </a:ln>
        </p:spPr>
        <p:txBody>
          <a:bodyPr anchorCtr="0" anchor="t" bIns="91425" lIns="91425" spcFirstLastPara="1" rIns="91425" wrap="square" tIns="91425">
            <a:spAutoFit/>
          </a:bodyPr>
          <a:lstStyle/>
          <a:p>
            <a:pPr indent="-320675" lvl="0" marL="457200" rtl="0" algn="l">
              <a:spcBef>
                <a:spcPts val="0"/>
              </a:spcBef>
              <a:spcAft>
                <a:spcPts val="0"/>
              </a:spcAft>
              <a:buClr>
                <a:srgbClr val="373A3C"/>
              </a:buClr>
              <a:buSzPts val="1450"/>
              <a:buChar char="●"/>
            </a:pPr>
            <a:r>
              <a:rPr lang="tr-TR" sz="1450">
                <a:solidFill>
                  <a:srgbClr val="373A3C"/>
                </a:solidFill>
                <a:highlight>
                  <a:srgbClr val="FFFFFF"/>
                </a:highlight>
              </a:rPr>
              <a:t>Physical Security: Using physical barriers to prevent unauthorized access to data (like locking the door of the server room).</a:t>
            </a:r>
            <a:endParaRPr sz="1450">
              <a:solidFill>
                <a:srgbClr val="373A3C"/>
              </a:solidFill>
              <a:highlight>
                <a:srgbClr val="FFFFFF"/>
              </a:highlight>
            </a:endParaRPr>
          </a:p>
          <a:p>
            <a:pPr indent="0" lvl="0" marL="0" rtl="0" algn="l">
              <a:spcBef>
                <a:spcPts val="0"/>
              </a:spcBef>
              <a:spcAft>
                <a:spcPts val="0"/>
              </a:spcAft>
              <a:buNone/>
            </a:pPr>
            <a:r>
              <a:t/>
            </a:r>
            <a:endParaRPr sz="1450">
              <a:solidFill>
                <a:srgbClr val="373A3C"/>
              </a:solidFill>
              <a:highlight>
                <a:srgbClr val="FFFFFF"/>
              </a:highlight>
            </a:endParaRPr>
          </a:p>
          <a:p>
            <a:pPr indent="-320675" lvl="0" marL="457200" rtl="0" algn="l">
              <a:spcBef>
                <a:spcPts val="0"/>
              </a:spcBef>
              <a:spcAft>
                <a:spcPts val="0"/>
              </a:spcAft>
              <a:buClr>
                <a:srgbClr val="373A3C"/>
              </a:buClr>
              <a:buSzPts val="1450"/>
              <a:buChar char="●"/>
            </a:pPr>
            <a:r>
              <a:rPr lang="tr-TR" sz="1450">
                <a:solidFill>
                  <a:srgbClr val="373A3C"/>
                </a:solidFill>
                <a:highlight>
                  <a:srgbClr val="FFFFFF"/>
                </a:highlight>
              </a:rPr>
              <a:t>Software Security: Fixing flaws in your application that could grant attackers unwanted levels of access to your systems.</a:t>
            </a:r>
            <a:endParaRPr sz="1450">
              <a:solidFill>
                <a:srgbClr val="373A3C"/>
              </a:solidFill>
              <a:highlight>
                <a:srgbClr val="FFFFFF"/>
              </a:highlight>
            </a:endParaRPr>
          </a:p>
          <a:p>
            <a:pPr indent="0" lvl="0" marL="0" rtl="0" algn="l">
              <a:spcBef>
                <a:spcPts val="0"/>
              </a:spcBef>
              <a:spcAft>
                <a:spcPts val="0"/>
              </a:spcAft>
              <a:buNone/>
            </a:pPr>
            <a:r>
              <a:t/>
            </a:r>
            <a:endParaRPr sz="1450">
              <a:solidFill>
                <a:srgbClr val="373A3C"/>
              </a:solidFill>
              <a:highlight>
                <a:srgbClr val="FFFFFF"/>
              </a:highlight>
            </a:endParaRPr>
          </a:p>
          <a:p>
            <a:pPr indent="-320675" lvl="0" marL="457200" rtl="0" algn="l">
              <a:spcBef>
                <a:spcPts val="0"/>
              </a:spcBef>
              <a:spcAft>
                <a:spcPts val="0"/>
              </a:spcAft>
              <a:buSzPts val="1450"/>
              <a:buChar char="●"/>
            </a:pPr>
            <a:r>
              <a:rPr lang="tr-TR" sz="1450">
                <a:solidFill>
                  <a:srgbClr val="373A3C"/>
                </a:solidFill>
                <a:highlight>
                  <a:srgbClr val="FFFFFF"/>
                </a:highlight>
              </a:rPr>
              <a:t>Network Security: Security of networked services (websites, </a:t>
            </a:r>
            <a:r>
              <a:rPr lang="tr-TR" sz="1450">
                <a:solidFill>
                  <a:srgbClr val="1177D1"/>
                </a:solidFill>
                <a:highlight>
                  <a:srgbClr val="FFFFFF"/>
                </a:highlight>
                <a:uFill>
                  <a:noFill/>
                </a:uFill>
                <a:hlinkClick r:id="rId4">
                  <a:extLst>
                    <a:ext uri="{A12FA001-AC4F-418D-AE19-62706E023703}">
                      <ahyp:hlinkClr val="tx"/>
                    </a:ext>
                  </a:extLst>
                </a:hlinkClick>
              </a:rPr>
              <a:t>databases</a:t>
            </a:r>
            <a:r>
              <a:rPr lang="tr-TR" sz="1450">
                <a:solidFill>
                  <a:srgbClr val="373A3C"/>
                </a:solidFill>
                <a:highlight>
                  <a:srgbClr val="FFFFFF"/>
                </a:highlight>
              </a:rPr>
              <a:t>, etc).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6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10" name="Google Shape;1010;p6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Cyber Attacks</a:t>
            </a:r>
            <a:endParaRPr sz="4000">
              <a:solidFill>
                <a:srgbClr val="419DD3"/>
              </a:solidFill>
              <a:latin typeface="Raleway Medium"/>
              <a:ea typeface="Raleway Medium"/>
              <a:cs typeface="Raleway Medium"/>
              <a:sym typeface="Raleway Medium"/>
            </a:endParaRPr>
          </a:p>
        </p:txBody>
      </p:sp>
      <p:pic>
        <p:nvPicPr>
          <p:cNvPr id="1011" name="Google Shape;1011;p67"/>
          <p:cNvPicPr preferRelativeResize="0"/>
          <p:nvPr/>
        </p:nvPicPr>
        <p:blipFill>
          <a:blip r:embed="rId3">
            <a:alphaModFix/>
          </a:blip>
          <a:stretch>
            <a:fillRect/>
          </a:stretch>
        </p:blipFill>
        <p:spPr>
          <a:xfrm>
            <a:off x="1751150" y="1062400"/>
            <a:ext cx="5463551" cy="3848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6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17" name="Google Shape;1017;p6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Cyber Attacks</a:t>
            </a:r>
            <a:endParaRPr sz="4000">
              <a:solidFill>
                <a:srgbClr val="419DD3"/>
              </a:solidFill>
              <a:latin typeface="Raleway Medium"/>
              <a:ea typeface="Raleway Medium"/>
              <a:cs typeface="Raleway Medium"/>
              <a:sym typeface="Raleway Medium"/>
            </a:endParaRPr>
          </a:p>
        </p:txBody>
      </p:sp>
      <p:pic>
        <p:nvPicPr>
          <p:cNvPr id="1018" name="Google Shape;1018;p68"/>
          <p:cNvPicPr preferRelativeResize="0"/>
          <p:nvPr/>
        </p:nvPicPr>
        <p:blipFill rotWithShape="1">
          <a:blip r:embed="rId3">
            <a:alphaModFix/>
          </a:blip>
          <a:srcRect b="7094" l="0" r="0" t="8751"/>
          <a:stretch/>
        </p:blipFill>
        <p:spPr>
          <a:xfrm>
            <a:off x="1094675" y="1747475"/>
            <a:ext cx="7001000" cy="2945725"/>
          </a:xfrm>
          <a:prstGeom prst="rect">
            <a:avLst/>
          </a:prstGeom>
          <a:noFill/>
          <a:ln>
            <a:noFill/>
          </a:ln>
        </p:spPr>
      </p:pic>
      <p:sp>
        <p:nvSpPr>
          <p:cNvPr id="1019" name="Google Shape;1019;p68"/>
          <p:cNvSpPr txBox="1"/>
          <p:nvPr/>
        </p:nvSpPr>
        <p:spPr>
          <a:xfrm>
            <a:off x="355600" y="876300"/>
            <a:ext cx="1842300" cy="435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294300" lvl="0" marL="360000" rtl="0" algn="l">
              <a:lnSpc>
                <a:spcPct val="120000"/>
              </a:lnSpc>
              <a:spcBef>
                <a:spcPts val="0"/>
              </a:spcBef>
              <a:spcAft>
                <a:spcPts val="0"/>
              </a:spcAft>
              <a:buClr>
                <a:schemeClr val="dk1"/>
              </a:buClr>
              <a:buSzPts val="1800"/>
              <a:buChar char="●"/>
            </a:pPr>
            <a:r>
              <a:rPr lang="tr-TR" sz="1800">
                <a:solidFill>
                  <a:schemeClr val="dk1"/>
                </a:solidFill>
                <a:highlight>
                  <a:srgbClr val="FFFFFF"/>
                </a:highlight>
              </a:rPr>
              <a:t>Phishing</a:t>
            </a:r>
            <a:endParaRPr sz="1800">
              <a:solidFill>
                <a:schemeClr val="dk1"/>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6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25" name="Google Shape;1025;p6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Cyber Attacks</a:t>
            </a:r>
            <a:endParaRPr sz="4000">
              <a:solidFill>
                <a:srgbClr val="419DD3"/>
              </a:solidFill>
              <a:latin typeface="Raleway Medium"/>
              <a:ea typeface="Raleway Medium"/>
              <a:cs typeface="Raleway Medium"/>
              <a:sym typeface="Raleway Medium"/>
            </a:endParaRPr>
          </a:p>
        </p:txBody>
      </p:sp>
      <p:sp>
        <p:nvSpPr>
          <p:cNvPr id="1026" name="Google Shape;1026;p69"/>
          <p:cNvSpPr txBox="1"/>
          <p:nvPr/>
        </p:nvSpPr>
        <p:spPr>
          <a:xfrm>
            <a:off x="355600" y="876300"/>
            <a:ext cx="3637200" cy="435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294300" lvl="0" marL="360000" rtl="0" algn="l">
              <a:lnSpc>
                <a:spcPct val="120000"/>
              </a:lnSpc>
              <a:spcBef>
                <a:spcPts val="0"/>
              </a:spcBef>
              <a:spcAft>
                <a:spcPts val="0"/>
              </a:spcAft>
              <a:buClr>
                <a:schemeClr val="dk1"/>
              </a:buClr>
              <a:buSzPts val="1800"/>
              <a:buChar char="●"/>
            </a:pPr>
            <a:r>
              <a:rPr lang="tr-TR" sz="1800">
                <a:solidFill>
                  <a:schemeClr val="dk1"/>
                </a:solidFill>
                <a:highlight>
                  <a:srgbClr val="FFFFFF"/>
                </a:highlight>
              </a:rPr>
              <a:t>Malware: Malicious Software</a:t>
            </a:r>
            <a:endParaRPr sz="1800">
              <a:solidFill>
                <a:schemeClr val="dk1"/>
              </a:solidFill>
              <a:highlight>
                <a:srgbClr val="FFFFFF"/>
              </a:highlight>
            </a:endParaRPr>
          </a:p>
        </p:txBody>
      </p:sp>
      <p:pic>
        <p:nvPicPr>
          <p:cNvPr id="1027" name="Google Shape;1027;p69"/>
          <p:cNvPicPr preferRelativeResize="0"/>
          <p:nvPr/>
        </p:nvPicPr>
        <p:blipFill>
          <a:blip r:embed="rId3">
            <a:alphaModFix/>
          </a:blip>
          <a:stretch>
            <a:fillRect/>
          </a:stretch>
        </p:blipFill>
        <p:spPr>
          <a:xfrm>
            <a:off x="1993475" y="1388000"/>
            <a:ext cx="5277008" cy="3526800"/>
          </a:xfrm>
          <a:prstGeom prst="rect">
            <a:avLst/>
          </a:prstGeom>
          <a:noFill/>
          <a:ln>
            <a:noFill/>
          </a:ln>
        </p:spPr>
      </p:pic>
      <p:pic>
        <p:nvPicPr>
          <p:cNvPr id="1028" name="Google Shape;1028;p69"/>
          <p:cNvPicPr preferRelativeResize="0"/>
          <p:nvPr/>
        </p:nvPicPr>
        <p:blipFill rotWithShape="1">
          <a:blip r:embed="rId4">
            <a:alphaModFix/>
          </a:blip>
          <a:srcRect b="9855" l="8968" r="6976" t="7602"/>
          <a:stretch/>
        </p:blipFill>
        <p:spPr>
          <a:xfrm>
            <a:off x="6742950" y="1388000"/>
            <a:ext cx="1952424" cy="127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5"/>
          <p:cNvSpPr txBox="1"/>
          <p:nvPr/>
        </p:nvSpPr>
        <p:spPr>
          <a:xfrm>
            <a:off x="431800" y="800100"/>
            <a:ext cx="7537800" cy="6264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tr-TR" sz="1800">
                <a:solidFill>
                  <a:schemeClr val="dk1"/>
                </a:solidFill>
                <a:highlight>
                  <a:srgbClr val="FFFFFF"/>
                </a:highlight>
              </a:rPr>
              <a:t>What are the differences?</a:t>
            </a:r>
            <a:endParaRPr sz="1800">
              <a:solidFill>
                <a:schemeClr val="dk1"/>
              </a:solidFill>
              <a:highlight>
                <a:srgbClr val="FFFFFF"/>
              </a:highlight>
            </a:endParaRPr>
          </a:p>
        </p:txBody>
      </p:sp>
      <p:sp>
        <p:nvSpPr>
          <p:cNvPr id="399" name="Google Shape;399;p2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00" name="Google Shape;400;p2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Server</a:t>
            </a:r>
            <a:endParaRPr sz="4000">
              <a:solidFill>
                <a:srgbClr val="741B47"/>
              </a:solidFill>
              <a:latin typeface="Raleway Medium"/>
              <a:ea typeface="Raleway Medium"/>
              <a:cs typeface="Raleway Medium"/>
              <a:sym typeface="Raleway Medium"/>
            </a:endParaRPr>
          </a:p>
        </p:txBody>
      </p:sp>
      <p:pic>
        <p:nvPicPr>
          <p:cNvPr id="401" name="Google Shape;401;p25"/>
          <p:cNvPicPr preferRelativeResize="0"/>
          <p:nvPr/>
        </p:nvPicPr>
        <p:blipFill>
          <a:blip r:embed="rId3">
            <a:alphaModFix/>
          </a:blip>
          <a:stretch>
            <a:fillRect/>
          </a:stretch>
        </p:blipFill>
        <p:spPr>
          <a:xfrm>
            <a:off x="333650" y="2090275"/>
            <a:ext cx="3534374" cy="1850001"/>
          </a:xfrm>
          <a:prstGeom prst="rect">
            <a:avLst/>
          </a:prstGeom>
          <a:noFill/>
          <a:ln>
            <a:noFill/>
          </a:ln>
        </p:spPr>
      </p:pic>
      <p:pic>
        <p:nvPicPr>
          <p:cNvPr id="402" name="Google Shape;402;p25"/>
          <p:cNvPicPr preferRelativeResize="0"/>
          <p:nvPr/>
        </p:nvPicPr>
        <p:blipFill>
          <a:blip r:embed="rId4">
            <a:alphaModFix/>
          </a:blip>
          <a:stretch>
            <a:fillRect/>
          </a:stretch>
        </p:blipFill>
        <p:spPr>
          <a:xfrm>
            <a:off x="5332775" y="1984417"/>
            <a:ext cx="3534375" cy="2061710"/>
          </a:xfrm>
          <a:prstGeom prst="rect">
            <a:avLst/>
          </a:prstGeom>
          <a:noFill/>
          <a:ln>
            <a:noFill/>
          </a:ln>
        </p:spPr>
      </p:pic>
      <p:pic>
        <p:nvPicPr>
          <p:cNvPr id="403" name="Google Shape;403;p25"/>
          <p:cNvPicPr preferRelativeResize="0"/>
          <p:nvPr/>
        </p:nvPicPr>
        <p:blipFill>
          <a:blip r:embed="rId5">
            <a:alphaModFix/>
          </a:blip>
          <a:stretch>
            <a:fillRect/>
          </a:stretch>
        </p:blipFill>
        <p:spPr>
          <a:xfrm>
            <a:off x="4086142" y="2558588"/>
            <a:ext cx="971725" cy="9133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34" name="Google Shape;1034;p7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Cyber Attacks</a:t>
            </a:r>
            <a:endParaRPr sz="4000">
              <a:solidFill>
                <a:srgbClr val="419DD3"/>
              </a:solidFill>
              <a:latin typeface="Raleway Medium"/>
              <a:ea typeface="Raleway Medium"/>
              <a:cs typeface="Raleway Medium"/>
              <a:sym typeface="Raleway Medium"/>
            </a:endParaRPr>
          </a:p>
        </p:txBody>
      </p:sp>
      <p:sp>
        <p:nvSpPr>
          <p:cNvPr id="1035" name="Google Shape;1035;p70"/>
          <p:cNvSpPr txBox="1"/>
          <p:nvPr/>
        </p:nvSpPr>
        <p:spPr>
          <a:xfrm>
            <a:off x="355600" y="876300"/>
            <a:ext cx="3809700" cy="435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294300" lvl="0" marL="360000" rtl="0" algn="l">
              <a:lnSpc>
                <a:spcPct val="120000"/>
              </a:lnSpc>
              <a:spcBef>
                <a:spcPts val="0"/>
              </a:spcBef>
              <a:spcAft>
                <a:spcPts val="0"/>
              </a:spcAft>
              <a:buClr>
                <a:schemeClr val="dk1"/>
              </a:buClr>
              <a:buSzPts val="1800"/>
              <a:buChar char="●"/>
            </a:pPr>
            <a:r>
              <a:rPr lang="tr-TR" sz="1800">
                <a:solidFill>
                  <a:schemeClr val="dk1"/>
                </a:solidFill>
                <a:highlight>
                  <a:schemeClr val="lt1"/>
                </a:highlight>
              </a:rPr>
              <a:t>SQL Injection</a:t>
            </a:r>
            <a:endParaRPr sz="1800">
              <a:solidFill>
                <a:schemeClr val="dk1"/>
              </a:solidFill>
              <a:highlight>
                <a:srgbClr val="FFFFFF"/>
              </a:highlight>
            </a:endParaRPr>
          </a:p>
        </p:txBody>
      </p:sp>
      <p:pic>
        <p:nvPicPr>
          <p:cNvPr id="1036" name="Google Shape;1036;p70"/>
          <p:cNvPicPr preferRelativeResize="0"/>
          <p:nvPr/>
        </p:nvPicPr>
        <p:blipFill>
          <a:blip r:embed="rId3">
            <a:alphaModFix/>
          </a:blip>
          <a:stretch>
            <a:fillRect/>
          </a:stretch>
        </p:blipFill>
        <p:spPr>
          <a:xfrm>
            <a:off x="2250800" y="1376200"/>
            <a:ext cx="4715100" cy="3614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7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42" name="Google Shape;1042;p7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Cyber Attacks</a:t>
            </a:r>
            <a:endParaRPr sz="4000">
              <a:solidFill>
                <a:srgbClr val="419DD3"/>
              </a:solidFill>
              <a:latin typeface="Raleway Medium"/>
              <a:ea typeface="Raleway Medium"/>
              <a:cs typeface="Raleway Medium"/>
              <a:sym typeface="Raleway Medium"/>
            </a:endParaRPr>
          </a:p>
        </p:txBody>
      </p:sp>
      <p:sp>
        <p:nvSpPr>
          <p:cNvPr id="1043" name="Google Shape;1043;p71"/>
          <p:cNvSpPr txBox="1"/>
          <p:nvPr/>
        </p:nvSpPr>
        <p:spPr>
          <a:xfrm>
            <a:off x="355600" y="876300"/>
            <a:ext cx="3809700" cy="435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294300" lvl="0" marL="360000" rtl="0" algn="l">
              <a:lnSpc>
                <a:spcPct val="120000"/>
              </a:lnSpc>
              <a:spcBef>
                <a:spcPts val="0"/>
              </a:spcBef>
              <a:spcAft>
                <a:spcPts val="0"/>
              </a:spcAft>
              <a:buClr>
                <a:schemeClr val="dk1"/>
              </a:buClr>
              <a:buSzPts val="1800"/>
              <a:buChar char="●"/>
            </a:pPr>
            <a:r>
              <a:rPr lang="tr-TR" sz="1800">
                <a:solidFill>
                  <a:schemeClr val="dk1"/>
                </a:solidFill>
                <a:highlight>
                  <a:schemeClr val="lt1"/>
                </a:highlight>
              </a:rPr>
              <a:t>SQL Injection</a:t>
            </a:r>
            <a:endParaRPr sz="1800">
              <a:solidFill>
                <a:schemeClr val="dk1"/>
              </a:solidFill>
              <a:highlight>
                <a:srgbClr val="FFFFFF"/>
              </a:highlight>
            </a:endParaRPr>
          </a:p>
        </p:txBody>
      </p:sp>
      <p:pic>
        <p:nvPicPr>
          <p:cNvPr id="1044" name="Google Shape;1044;p71"/>
          <p:cNvPicPr preferRelativeResize="0"/>
          <p:nvPr/>
        </p:nvPicPr>
        <p:blipFill rotWithShape="1">
          <a:blip r:embed="rId3">
            <a:alphaModFix/>
          </a:blip>
          <a:srcRect b="7321" l="0" r="0" t="0"/>
          <a:stretch/>
        </p:blipFill>
        <p:spPr>
          <a:xfrm>
            <a:off x="2580900" y="1388000"/>
            <a:ext cx="4081149" cy="37429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7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50" name="Google Shape;1050;p7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Cyber Attacks</a:t>
            </a:r>
            <a:endParaRPr sz="4000">
              <a:solidFill>
                <a:srgbClr val="419DD3"/>
              </a:solidFill>
              <a:latin typeface="Raleway Medium"/>
              <a:ea typeface="Raleway Medium"/>
              <a:cs typeface="Raleway Medium"/>
              <a:sym typeface="Raleway Medium"/>
            </a:endParaRPr>
          </a:p>
        </p:txBody>
      </p:sp>
      <p:sp>
        <p:nvSpPr>
          <p:cNvPr id="1051" name="Google Shape;1051;p72"/>
          <p:cNvSpPr txBox="1"/>
          <p:nvPr/>
        </p:nvSpPr>
        <p:spPr>
          <a:xfrm>
            <a:off x="355600" y="876300"/>
            <a:ext cx="3809700" cy="435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294300" lvl="0" marL="360000" marR="0" rtl="0" algn="l">
              <a:lnSpc>
                <a:spcPct val="120000"/>
              </a:lnSpc>
              <a:spcBef>
                <a:spcPts val="0"/>
              </a:spcBef>
              <a:spcAft>
                <a:spcPts val="0"/>
              </a:spcAft>
              <a:buClr>
                <a:schemeClr val="dk1"/>
              </a:buClr>
              <a:buSzPts val="1800"/>
              <a:buChar char="●"/>
            </a:pPr>
            <a:r>
              <a:rPr lang="tr-TR" sz="1800">
                <a:solidFill>
                  <a:schemeClr val="dk1"/>
                </a:solidFill>
                <a:highlight>
                  <a:schemeClr val="lt1"/>
                </a:highlight>
              </a:rPr>
              <a:t>XSS: Cross-Site Scripting</a:t>
            </a:r>
            <a:r>
              <a:rPr lang="tr-TR" sz="1450">
                <a:solidFill>
                  <a:srgbClr val="373A3C"/>
                </a:solidFill>
                <a:highlight>
                  <a:srgbClr val="FFFFFF"/>
                </a:highlight>
              </a:rPr>
              <a:t> </a:t>
            </a:r>
            <a:endParaRPr sz="1800">
              <a:solidFill>
                <a:schemeClr val="dk1"/>
              </a:solidFill>
              <a:highlight>
                <a:srgbClr val="FFFFFF"/>
              </a:highlight>
            </a:endParaRPr>
          </a:p>
        </p:txBody>
      </p:sp>
      <p:pic>
        <p:nvPicPr>
          <p:cNvPr id="1052" name="Google Shape;1052;p72"/>
          <p:cNvPicPr preferRelativeResize="0"/>
          <p:nvPr/>
        </p:nvPicPr>
        <p:blipFill>
          <a:blip r:embed="rId3">
            <a:alphaModFix/>
          </a:blip>
          <a:stretch>
            <a:fillRect/>
          </a:stretch>
        </p:blipFill>
        <p:spPr>
          <a:xfrm>
            <a:off x="1617675" y="1445475"/>
            <a:ext cx="6137850" cy="3498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7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58" name="Google Shape;1058;p7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Cyber Attacks</a:t>
            </a:r>
            <a:endParaRPr sz="4000">
              <a:solidFill>
                <a:srgbClr val="419DD3"/>
              </a:solidFill>
              <a:latin typeface="Raleway Medium"/>
              <a:ea typeface="Raleway Medium"/>
              <a:cs typeface="Raleway Medium"/>
              <a:sym typeface="Raleway Medium"/>
            </a:endParaRPr>
          </a:p>
        </p:txBody>
      </p:sp>
      <p:sp>
        <p:nvSpPr>
          <p:cNvPr id="1059" name="Google Shape;1059;p73"/>
          <p:cNvSpPr txBox="1"/>
          <p:nvPr/>
        </p:nvSpPr>
        <p:spPr>
          <a:xfrm>
            <a:off x="355600" y="876300"/>
            <a:ext cx="4339200" cy="435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294300" lvl="0" marL="360000" rtl="0" algn="l">
              <a:lnSpc>
                <a:spcPct val="120000"/>
              </a:lnSpc>
              <a:spcBef>
                <a:spcPts val="0"/>
              </a:spcBef>
              <a:spcAft>
                <a:spcPts val="0"/>
              </a:spcAft>
              <a:buClr>
                <a:schemeClr val="dk1"/>
              </a:buClr>
              <a:buSzPts val="1800"/>
              <a:buChar char="●"/>
            </a:pPr>
            <a:r>
              <a:rPr lang="tr-TR" sz="1800">
                <a:solidFill>
                  <a:schemeClr val="dk1"/>
                </a:solidFill>
                <a:highlight>
                  <a:schemeClr val="lt1"/>
                </a:highlight>
              </a:rPr>
              <a:t>CSRF: Cross-site Request Forgery</a:t>
            </a:r>
            <a:endParaRPr sz="1800">
              <a:solidFill>
                <a:schemeClr val="dk1"/>
              </a:solidFill>
              <a:highlight>
                <a:srgbClr val="FFFFFF"/>
              </a:highlight>
            </a:endParaRPr>
          </a:p>
        </p:txBody>
      </p:sp>
      <p:pic>
        <p:nvPicPr>
          <p:cNvPr id="1060" name="Google Shape;1060;p73"/>
          <p:cNvPicPr preferRelativeResize="0"/>
          <p:nvPr/>
        </p:nvPicPr>
        <p:blipFill>
          <a:blip r:embed="rId3">
            <a:alphaModFix/>
          </a:blip>
          <a:stretch>
            <a:fillRect/>
          </a:stretch>
        </p:blipFill>
        <p:spPr>
          <a:xfrm>
            <a:off x="2729350" y="1388000"/>
            <a:ext cx="3878958" cy="37173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7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66" name="Google Shape;1066;p7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Encryption/Decryption</a:t>
            </a:r>
            <a:endParaRPr sz="4000">
              <a:solidFill>
                <a:srgbClr val="419DD3"/>
              </a:solidFill>
              <a:latin typeface="Raleway Medium"/>
              <a:ea typeface="Raleway Medium"/>
              <a:cs typeface="Raleway Medium"/>
              <a:sym typeface="Raleway Medium"/>
            </a:endParaRPr>
          </a:p>
        </p:txBody>
      </p:sp>
      <p:pic>
        <p:nvPicPr>
          <p:cNvPr id="1067" name="Google Shape;1067;p74"/>
          <p:cNvPicPr preferRelativeResize="0"/>
          <p:nvPr/>
        </p:nvPicPr>
        <p:blipFill rotWithShape="1">
          <a:blip r:embed="rId3">
            <a:alphaModFix/>
          </a:blip>
          <a:srcRect b="16541" l="0" r="0" t="0"/>
          <a:stretch/>
        </p:blipFill>
        <p:spPr>
          <a:xfrm>
            <a:off x="0" y="3234073"/>
            <a:ext cx="9143999" cy="1428950"/>
          </a:xfrm>
          <a:prstGeom prst="rect">
            <a:avLst/>
          </a:prstGeom>
          <a:noFill/>
          <a:ln>
            <a:noFill/>
          </a:ln>
        </p:spPr>
      </p:pic>
      <p:pic>
        <p:nvPicPr>
          <p:cNvPr id="1068" name="Google Shape;1068;p74"/>
          <p:cNvPicPr preferRelativeResize="0"/>
          <p:nvPr/>
        </p:nvPicPr>
        <p:blipFill>
          <a:blip r:embed="rId4">
            <a:alphaModFix/>
          </a:blip>
          <a:stretch>
            <a:fillRect/>
          </a:stretch>
        </p:blipFill>
        <p:spPr>
          <a:xfrm>
            <a:off x="2691813" y="1407125"/>
            <a:ext cx="3760369" cy="174806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7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74" name="Google Shape;1074;p7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Encryption/Decryption</a:t>
            </a:r>
            <a:endParaRPr sz="4000">
              <a:solidFill>
                <a:srgbClr val="419DD3"/>
              </a:solidFill>
              <a:latin typeface="Raleway Medium"/>
              <a:ea typeface="Raleway Medium"/>
              <a:cs typeface="Raleway Medium"/>
              <a:sym typeface="Raleway Medium"/>
            </a:endParaRPr>
          </a:p>
        </p:txBody>
      </p:sp>
      <p:sp>
        <p:nvSpPr>
          <p:cNvPr id="1075" name="Google Shape;1075;p75"/>
          <p:cNvSpPr txBox="1"/>
          <p:nvPr/>
        </p:nvSpPr>
        <p:spPr>
          <a:xfrm>
            <a:off x="501500" y="1508650"/>
            <a:ext cx="6605700" cy="791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600"/>
              </a:spcBef>
              <a:spcAft>
                <a:spcPts val="0"/>
              </a:spcAft>
              <a:buNone/>
            </a:pPr>
            <a:r>
              <a:rPr lang="tr-TR" sz="2000">
                <a:solidFill>
                  <a:srgbClr val="3A3F50"/>
                </a:solidFill>
                <a:latin typeface="Barlow Light"/>
                <a:ea typeface="Barlow Light"/>
                <a:cs typeface="Barlow Light"/>
                <a:sym typeface="Barlow Light"/>
              </a:rPr>
              <a:t>John → Caesar Cypher +3</a:t>
            </a:r>
            <a:endParaRPr sz="2000">
              <a:solidFill>
                <a:srgbClr val="3A3F50"/>
              </a:solidFill>
              <a:latin typeface="Barlow Light"/>
              <a:ea typeface="Barlow Light"/>
              <a:cs typeface="Barlow Light"/>
              <a:sym typeface="Barlow Light"/>
            </a:endParaRPr>
          </a:p>
          <a:p>
            <a:pPr indent="0" lvl="0" marL="0" rtl="0" algn="l">
              <a:lnSpc>
                <a:spcPct val="110000"/>
              </a:lnSpc>
              <a:spcBef>
                <a:spcPts val="600"/>
              </a:spcBef>
              <a:spcAft>
                <a:spcPts val="0"/>
              </a:spcAft>
              <a:buNone/>
            </a:pPr>
            <a:r>
              <a:rPr lang="tr-TR" sz="2000">
                <a:solidFill>
                  <a:srgbClr val="3A3F50"/>
                </a:solidFill>
                <a:latin typeface="Barlow Light"/>
                <a:ea typeface="Barlow Light"/>
                <a:cs typeface="Barlow Light"/>
                <a:sym typeface="Barlow Light"/>
              </a:rPr>
              <a:t>Mrkq</a:t>
            </a:r>
            <a:endParaRPr sz="2000">
              <a:solidFill>
                <a:srgbClr val="3A3F50"/>
              </a:solidFill>
              <a:latin typeface="Barlow Light"/>
              <a:ea typeface="Barlow Light"/>
              <a:cs typeface="Barlow Light"/>
              <a:sym typeface="Barlow Light"/>
            </a:endParaRPr>
          </a:p>
        </p:txBody>
      </p:sp>
      <p:pic>
        <p:nvPicPr>
          <p:cNvPr id="1076" name="Google Shape;1076;p75"/>
          <p:cNvPicPr preferRelativeResize="0"/>
          <p:nvPr/>
        </p:nvPicPr>
        <p:blipFill>
          <a:blip r:embed="rId3">
            <a:alphaModFix/>
          </a:blip>
          <a:stretch>
            <a:fillRect/>
          </a:stretch>
        </p:blipFill>
        <p:spPr>
          <a:xfrm>
            <a:off x="762000" y="2833750"/>
            <a:ext cx="7467600" cy="1181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76"/>
          <p:cNvSpPr txBox="1"/>
          <p:nvPr>
            <p:ph idx="1" type="body"/>
          </p:nvPr>
        </p:nvSpPr>
        <p:spPr>
          <a:xfrm>
            <a:off x="501500" y="1508650"/>
            <a:ext cx="6605700" cy="79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TR"/>
              <a:t>Mike → Caesar Cypher -3</a:t>
            </a:r>
            <a:endParaRPr/>
          </a:p>
          <a:p>
            <a:pPr indent="0" lvl="0" marL="0" rtl="0" algn="l">
              <a:spcBef>
                <a:spcPts val="600"/>
              </a:spcBef>
              <a:spcAft>
                <a:spcPts val="0"/>
              </a:spcAft>
              <a:buNone/>
            </a:pPr>
            <a:r>
              <a:t/>
            </a:r>
            <a:endParaRPr/>
          </a:p>
        </p:txBody>
      </p:sp>
      <p:sp>
        <p:nvSpPr>
          <p:cNvPr id="1082" name="Google Shape;1082;p76"/>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1083" name="Google Shape;1083;p76">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084" name="Google Shape;1084;p76">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Encryption/Decryption</a:t>
            </a:r>
            <a:endParaRPr sz="4000">
              <a:solidFill>
                <a:srgbClr val="419DD3"/>
              </a:solidFill>
              <a:latin typeface="Raleway Medium"/>
              <a:ea typeface="Raleway Medium"/>
              <a:cs typeface="Raleway Medium"/>
              <a:sym typeface="Raleway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7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91" name="Google Shape;1091;p7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Encryption/Decryption</a:t>
            </a:r>
            <a:endParaRPr sz="4000">
              <a:solidFill>
                <a:srgbClr val="419DD3"/>
              </a:solidFill>
              <a:latin typeface="Raleway Medium"/>
              <a:ea typeface="Raleway Medium"/>
              <a:cs typeface="Raleway Medium"/>
              <a:sym typeface="Raleway Medium"/>
            </a:endParaRPr>
          </a:p>
        </p:txBody>
      </p:sp>
      <p:pic>
        <p:nvPicPr>
          <p:cNvPr id="1092" name="Google Shape;1092;p77"/>
          <p:cNvPicPr preferRelativeResize="0"/>
          <p:nvPr/>
        </p:nvPicPr>
        <p:blipFill rotWithShape="1">
          <a:blip r:embed="rId3">
            <a:alphaModFix/>
          </a:blip>
          <a:srcRect b="0" l="0" r="29243" t="0"/>
          <a:stretch/>
        </p:blipFill>
        <p:spPr>
          <a:xfrm>
            <a:off x="1001112" y="1434975"/>
            <a:ext cx="7141775" cy="3121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7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98" name="Google Shape;1098;p7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Encryption/Decryption</a:t>
            </a:r>
            <a:endParaRPr sz="4000">
              <a:solidFill>
                <a:srgbClr val="419DD3"/>
              </a:solidFill>
              <a:latin typeface="Raleway Medium"/>
              <a:ea typeface="Raleway Medium"/>
              <a:cs typeface="Raleway Medium"/>
              <a:sym typeface="Raleway Medium"/>
            </a:endParaRPr>
          </a:p>
        </p:txBody>
      </p:sp>
      <p:pic>
        <p:nvPicPr>
          <p:cNvPr id="1099" name="Google Shape;1099;p78"/>
          <p:cNvPicPr preferRelativeResize="0"/>
          <p:nvPr/>
        </p:nvPicPr>
        <p:blipFill>
          <a:blip r:embed="rId3">
            <a:alphaModFix/>
          </a:blip>
          <a:stretch>
            <a:fillRect/>
          </a:stretch>
        </p:blipFill>
        <p:spPr>
          <a:xfrm>
            <a:off x="993387" y="1150675"/>
            <a:ext cx="7004824" cy="3486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7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05" name="Google Shape;1105;p7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HTTPS</a:t>
            </a:r>
            <a:endParaRPr sz="4000">
              <a:solidFill>
                <a:srgbClr val="419DD3"/>
              </a:solidFill>
              <a:latin typeface="Raleway Medium"/>
              <a:ea typeface="Raleway Medium"/>
              <a:cs typeface="Raleway Medium"/>
              <a:sym typeface="Raleway Medium"/>
            </a:endParaRPr>
          </a:p>
        </p:txBody>
      </p:sp>
      <p:sp>
        <p:nvSpPr>
          <p:cNvPr id="1106" name="Google Shape;1106;p79"/>
          <p:cNvSpPr txBox="1"/>
          <p:nvPr/>
        </p:nvSpPr>
        <p:spPr>
          <a:xfrm>
            <a:off x="431800" y="800100"/>
            <a:ext cx="8217300" cy="1110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A3F50"/>
              </a:buClr>
              <a:buSzPts val="1800"/>
              <a:buChar char="●"/>
            </a:pPr>
            <a:r>
              <a:rPr lang="tr-TR" sz="1800">
                <a:solidFill>
                  <a:srgbClr val="3A3F50"/>
                </a:solidFill>
                <a:highlight>
                  <a:srgbClr val="FFFFFF"/>
                </a:highlight>
              </a:rPr>
              <a:t>Popular Certificates and HTTPS:</a:t>
            </a:r>
            <a:endParaRPr sz="1800">
              <a:solidFill>
                <a:srgbClr val="3A3F50"/>
              </a:solidFill>
              <a:highlight>
                <a:srgbClr val="FFFFFF"/>
              </a:highlight>
            </a:endParaRPr>
          </a:p>
          <a:p>
            <a:pPr indent="-342900" lvl="1" marL="1371600" marR="0" rtl="0" algn="l">
              <a:lnSpc>
                <a:spcPct val="100000"/>
              </a:lnSpc>
              <a:spcBef>
                <a:spcPts val="0"/>
              </a:spcBef>
              <a:spcAft>
                <a:spcPts val="0"/>
              </a:spcAft>
              <a:buClr>
                <a:srgbClr val="3A3F50"/>
              </a:buClr>
              <a:buSzPts val="1800"/>
              <a:buChar char="○"/>
            </a:pPr>
            <a:r>
              <a:rPr lang="tr-TR" sz="1800">
                <a:solidFill>
                  <a:srgbClr val="3A3F50"/>
                </a:solidFill>
                <a:highlight>
                  <a:srgbClr val="FFFFFF"/>
                </a:highlight>
              </a:rPr>
              <a:t>SSL		: Secure Sockets Layer</a:t>
            </a:r>
            <a:endParaRPr sz="1800">
              <a:solidFill>
                <a:srgbClr val="3A3F50"/>
              </a:solidFill>
              <a:highlight>
                <a:srgbClr val="FFFFFF"/>
              </a:highlight>
            </a:endParaRPr>
          </a:p>
          <a:p>
            <a:pPr indent="-342900" lvl="1" marL="1371600" marR="0" rtl="0" algn="l">
              <a:lnSpc>
                <a:spcPct val="100000"/>
              </a:lnSpc>
              <a:spcBef>
                <a:spcPts val="0"/>
              </a:spcBef>
              <a:spcAft>
                <a:spcPts val="0"/>
              </a:spcAft>
              <a:buClr>
                <a:srgbClr val="3A3F50"/>
              </a:buClr>
              <a:buSzPts val="1800"/>
              <a:buChar char="○"/>
            </a:pPr>
            <a:r>
              <a:rPr lang="tr-TR" sz="1800">
                <a:solidFill>
                  <a:srgbClr val="3A3F50"/>
                </a:solidFill>
                <a:highlight>
                  <a:srgbClr val="FFFFFF"/>
                </a:highlight>
              </a:rPr>
              <a:t>TLS		: Transport Layer Security</a:t>
            </a:r>
            <a:endParaRPr sz="1800">
              <a:solidFill>
                <a:srgbClr val="3A3F50"/>
              </a:solidFill>
              <a:highlight>
                <a:srgbClr val="FFFFFF"/>
              </a:highlight>
            </a:endParaRPr>
          </a:p>
        </p:txBody>
      </p:sp>
      <p:pic>
        <p:nvPicPr>
          <p:cNvPr id="1107" name="Google Shape;1107;p79"/>
          <p:cNvPicPr preferRelativeResize="0"/>
          <p:nvPr/>
        </p:nvPicPr>
        <p:blipFill>
          <a:blip r:embed="rId3">
            <a:alphaModFix/>
          </a:blip>
          <a:stretch>
            <a:fillRect/>
          </a:stretch>
        </p:blipFill>
        <p:spPr>
          <a:xfrm>
            <a:off x="2367275" y="2088700"/>
            <a:ext cx="4409444" cy="248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09" name="Google Shape;409;p2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Server</a:t>
            </a:r>
            <a:endParaRPr sz="4000">
              <a:solidFill>
                <a:srgbClr val="741B47"/>
              </a:solidFill>
              <a:latin typeface="Raleway Medium"/>
              <a:ea typeface="Raleway Medium"/>
              <a:cs typeface="Raleway Medium"/>
              <a:sym typeface="Raleway Medium"/>
            </a:endParaRPr>
          </a:p>
        </p:txBody>
      </p:sp>
      <p:pic>
        <p:nvPicPr>
          <p:cNvPr id="410" name="Google Shape;410;p26"/>
          <p:cNvPicPr preferRelativeResize="0"/>
          <p:nvPr/>
        </p:nvPicPr>
        <p:blipFill>
          <a:blip r:embed="rId3">
            <a:alphaModFix/>
          </a:blip>
          <a:stretch>
            <a:fillRect/>
          </a:stretch>
        </p:blipFill>
        <p:spPr>
          <a:xfrm>
            <a:off x="485050" y="1121151"/>
            <a:ext cx="4203549" cy="2748800"/>
          </a:xfrm>
          <a:prstGeom prst="rect">
            <a:avLst/>
          </a:prstGeom>
          <a:noFill/>
          <a:ln>
            <a:noFill/>
          </a:ln>
        </p:spPr>
      </p:pic>
      <p:pic>
        <p:nvPicPr>
          <p:cNvPr id="411" name="Google Shape;411;p26"/>
          <p:cNvPicPr preferRelativeResize="0"/>
          <p:nvPr/>
        </p:nvPicPr>
        <p:blipFill>
          <a:blip r:embed="rId4">
            <a:alphaModFix/>
          </a:blip>
          <a:stretch>
            <a:fillRect/>
          </a:stretch>
        </p:blipFill>
        <p:spPr>
          <a:xfrm>
            <a:off x="5324375" y="1262663"/>
            <a:ext cx="3293100" cy="2618175"/>
          </a:xfrm>
          <a:prstGeom prst="rect">
            <a:avLst/>
          </a:prstGeom>
          <a:noFill/>
          <a:ln>
            <a:noFill/>
          </a:ln>
        </p:spPr>
      </p:pic>
      <p:sp>
        <p:nvSpPr>
          <p:cNvPr id="412" name="Google Shape;412;p26"/>
          <p:cNvSpPr txBox="1"/>
          <p:nvPr/>
        </p:nvSpPr>
        <p:spPr>
          <a:xfrm>
            <a:off x="1669975" y="4028050"/>
            <a:ext cx="168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latin typeface="Barlow"/>
                <a:ea typeface="Barlow"/>
                <a:cs typeface="Barlow"/>
                <a:sym typeface="Barlow"/>
              </a:rPr>
              <a:t>Server Mainboard</a:t>
            </a:r>
            <a:endParaRPr b="1">
              <a:latin typeface="Barlow"/>
              <a:ea typeface="Barlow"/>
              <a:cs typeface="Barlow"/>
              <a:sym typeface="Barlow"/>
            </a:endParaRPr>
          </a:p>
        </p:txBody>
      </p:sp>
      <p:sp>
        <p:nvSpPr>
          <p:cNvPr id="413" name="Google Shape;413;p26"/>
          <p:cNvSpPr txBox="1"/>
          <p:nvPr/>
        </p:nvSpPr>
        <p:spPr>
          <a:xfrm>
            <a:off x="6165775" y="4028050"/>
            <a:ext cx="168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latin typeface="Barlow"/>
                <a:ea typeface="Barlow"/>
                <a:cs typeface="Barlow"/>
                <a:sym typeface="Barlow"/>
              </a:rPr>
              <a:t>PC </a:t>
            </a:r>
            <a:r>
              <a:rPr b="1" lang="tr-TR">
                <a:latin typeface="Barlow"/>
                <a:ea typeface="Barlow"/>
                <a:cs typeface="Barlow"/>
                <a:sym typeface="Barlow"/>
              </a:rPr>
              <a:t>Mainboard</a:t>
            </a:r>
            <a:endParaRPr b="1">
              <a:latin typeface="Barlow"/>
              <a:ea typeface="Barlow"/>
              <a:cs typeface="Barlow"/>
              <a:sym typeface="Barlow"/>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8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13" name="Google Shape;1113;p8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HTTPS</a:t>
            </a:r>
            <a:endParaRPr sz="4000">
              <a:solidFill>
                <a:srgbClr val="419DD3"/>
              </a:solidFill>
              <a:latin typeface="Raleway Medium"/>
              <a:ea typeface="Raleway Medium"/>
              <a:cs typeface="Raleway Medium"/>
              <a:sym typeface="Raleway Medium"/>
            </a:endParaRPr>
          </a:p>
        </p:txBody>
      </p:sp>
      <p:pic>
        <p:nvPicPr>
          <p:cNvPr id="1114" name="Google Shape;1114;p80"/>
          <p:cNvPicPr preferRelativeResize="0"/>
          <p:nvPr/>
        </p:nvPicPr>
        <p:blipFill>
          <a:blip r:embed="rId3">
            <a:alphaModFix/>
          </a:blip>
          <a:stretch>
            <a:fillRect/>
          </a:stretch>
        </p:blipFill>
        <p:spPr>
          <a:xfrm>
            <a:off x="1303075" y="800200"/>
            <a:ext cx="6438822" cy="40384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8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20" name="Google Shape;1120;p8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VPN</a:t>
            </a:r>
            <a:endParaRPr sz="4000">
              <a:solidFill>
                <a:srgbClr val="419DD3"/>
              </a:solidFill>
              <a:latin typeface="Raleway Medium"/>
              <a:ea typeface="Raleway Medium"/>
              <a:cs typeface="Raleway Medium"/>
              <a:sym typeface="Raleway Medium"/>
            </a:endParaRPr>
          </a:p>
        </p:txBody>
      </p:sp>
      <p:sp>
        <p:nvSpPr>
          <p:cNvPr id="1121" name="Google Shape;1121;p81"/>
          <p:cNvSpPr txBox="1"/>
          <p:nvPr/>
        </p:nvSpPr>
        <p:spPr>
          <a:xfrm>
            <a:off x="431800" y="800100"/>
            <a:ext cx="3906300" cy="468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A3F50"/>
              </a:buClr>
              <a:buSzPts val="1800"/>
              <a:buChar char="●"/>
            </a:pPr>
            <a:r>
              <a:rPr lang="tr-TR" sz="1800">
                <a:solidFill>
                  <a:srgbClr val="3A3F50"/>
                </a:solidFill>
                <a:highlight>
                  <a:srgbClr val="FFFFFF"/>
                </a:highlight>
              </a:rPr>
              <a:t>VPN: Virtual Private Network</a:t>
            </a:r>
            <a:endParaRPr sz="1800">
              <a:solidFill>
                <a:srgbClr val="3A3F50"/>
              </a:solidFill>
              <a:highlight>
                <a:srgbClr val="FFFFFF"/>
              </a:highlight>
            </a:endParaRPr>
          </a:p>
        </p:txBody>
      </p:sp>
      <p:pic>
        <p:nvPicPr>
          <p:cNvPr id="1122" name="Google Shape;1122;p81"/>
          <p:cNvPicPr preferRelativeResize="0"/>
          <p:nvPr/>
        </p:nvPicPr>
        <p:blipFill>
          <a:blip r:embed="rId3">
            <a:alphaModFix/>
          </a:blip>
          <a:stretch>
            <a:fillRect/>
          </a:stretch>
        </p:blipFill>
        <p:spPr>
          <a:xfrm>
            <a:off x="2154575" y="1398250"/>
            <a:ext cx="5238750" cy="3238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8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28" name="Google Shape;1128;p8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VPN</a:t>
            </a:r>
            <a:endParaRPr sz="4000">
              <a:solidFill>
                <a:srgbClr val="419DD3"/>
              </a:solidFill>
              <a:latin typeface="Raleway Medium"/>
              <a:ea typeface="Raleway Medium"/>
              <a:cs typeface="Raleway Medium"/>
              <a:sym typeface="Raleway Medium"/>
            </a:endParaRPr>
          </a:p>
        </p:txBody>
      </p:sp>
      <p:pic>
        <p:nvPicPr>
          <p:cNvPr id="1129" name="Google Shape;1129;p82"/>
          <p:cNvPicPr preferRelativeResize="0"/>
          <p:nvPr/>
        </p:nvPicPr>
        <p:blipFill>
          <a:blip r:embed="rId3">
            <a:alphaModFix/>
          </a:blip>
          <a:stretch>
            <a:fillRect/>
          </a:stretch>
        </p:blipFill>
        <p:spPr>
          <a:xfrm>
            <a:off x="1239861" y="800200"/>
            <a:ext cx="7034864" cy="39553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8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35" name="Google Shape;1135;p8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VPN</a:t>
            </a:r>
            <a:endParaRPr sz="4000">
              <a:solidFill>
                <a:srgbClr val="419DD3"/>
              </a:solidFill>
              <a:latin typeface="Raleway Medium"/>
              <a:ea typeface="Raleway Medium"/>
              <a:cs typeface="Raleway Medium"/>
              <a:sym typeface="Raleway Medium"/>
            </a:endParaRPr>
          </a:p>
        </p:txBody>
      </p:sp>
      <p:pic>
        <p:nvPicPr>
          <p:cNvPr id="1136" name="Google Shape;1136;p83"/>
          <p:cNvPicPr preferRelativeResize="0"/>
          <p:nvPr/>
        </p:nvPicPr>
        <p:blipFill>
          <a:blip r:embed="rId3">
            <a:alphaModFix/>
          </a:blip>
          <a:stretch>
            <a:fillRect/>
          </a:stretch>
        </p:blipFill>
        <p:spPr>
          <a:xfrm>
            <a:off x="910525" y="685125"/>
            <a:ext cx="7322962" cy="41173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8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42" name="Google Shape;1142;p8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API</a:t>
            </a:r>
            <a:endParaRPr sz="4000">
              <a:solidFill>
                <a:srgbClr val="419DD3"/>
              </a:solidFill>
              <a:latin typeface="Raleway Medium"/>
              <a:ea typeface="Raleway Medium"/>
              <a:cs typeface="Raleway Medium"/>
              <a:sym typeface="Raleway Medium"/>
            </a:endParaRPr>
          </a:p>
        </p:txBody>
      </p:sp>
      <p:sp>
        <p:nvSpPr>
          <p:cNvPr id="1143" name="Google Shape;1143;p84"/>
          <p:cNvSpPr txBox="1"/>
          <p:nvPr/>
        </p:nvSpPr>
        <p:spPr>
          <a:xfrm>
            <a:off x="431800" y="800100"/>
            <a:ext cx="5238900" cy="468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A3F50"/>
              </a:buClr>
              <a:buSzPts val="1800"/>
              <a:buChar char="●"/>
            </a:pPr>
            <a:r>
              <a:rPr lang="tr-TR" sz="1800">
                <a:solidFill>
                  <a:srgbClr val="3A3F50"/>
                </a:solidFill>
                <a:highlight>
                  <a:srgbClr val="FFFFFF"/>
                </a:highlight>
              </a:rPr>
              <a:t>API: Application Programming Interface</a:t>
            </a:r>
            <a:endParaRPr sz="1800">
              <a:solidFill>
                <a:srgbClr val="3A3F50"/>
              </a:solidFill>
              <a:highlight>
                <a:srgbClr val="FFFFFF"/>
              </a:highlight>
            </a:endParaRPr>
          </a:p>
        </p:txBody>
      </p:sp>
      <p:pic>
        <p:nvPicPr>
          <p:cNvPr id="1144" name="Google Shape;1144;p84"/>
          <p:cNvPicPr preferRelativeResize="0"/>
          <p:nvPr/>
        </p:nvPicPr>
        <p:blipFill>
          <a:blip r:embed="rId3">
            <a:alphaModFix/>
          </a:blip>
          <a:stretch>
            <a:fillRect/>
          </a:stretch>
        </p:blipFill>
        <p:spPr>
          <a:xfrm>
            <a:off x="1894638" y="1513325"/>
            <a:ext cx="5078575" cy="33857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8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50" name="Google Shape;1150;p8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API</a:t>
            </a:r>
            <a:endParaRPr sz="4000">
              <a:solidFill>
                <a:srgbClr val="419DD3"/>
              </a:solidFill>
              <a:latin typeface="Raleway Medium"/>
              <a:ea typeface="Raleway Medium"/>
              <a:cs typeface="Raleway Medium"/>
              <a:sym typeface="Raleway Medium"/>
            </a:endParaRPr>
          </a:p>
        </p:txBody>
      </p:sp>
      <p:pic>
        <p:nvPicPr>
          <p:cNvPr id="1151" name="Google Shape;1151;p85"/>
          <p:cNvPicPr preferRelativeResize="0"/>
          <p:nvPr/>
        </p:nvPicPr>
        <p:blipFill>
          <a:blip r:embed="rId3">
            <a:alphaModFix/>
          </a:blip>
          <a:stretch>
            <a:fillRect/>
          </a:stretch>
        </p:blipFill>
        <p:spPr>
          <a:xfrm>
            <a:off x="2189075" y="534700"/>
            <a:ext cx="4565375" cy="4413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8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1157" name="Google Shape;1157;p86"/>
          <p:cNvSpPr txBox="1"/>
          <p:nvPr>
            <p:ph type="title"/>
          </p:nvPr>
        </p:nvSpPr>
        <p:spPr>
          <a:xfrm>
            <a:off x="431800" y="173800"/>
            <a:ext cx="82173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t/>
            </a:r>
            <a:endParaRPr sz="4000">
              <a:solidFill>
                <a:srgbClr val="741B47"/>
              </a:solidFill>
              <a:latin typeface="Raleway Medium"/>
              <a:ea typeface="Raleway Medium"/>
              <a:cs typeface="Raleway Medium"/>
              <a:sym typeface="Raleway Medium"/>
            </a:endParaRPr>
          </a:p>
        </p:txBody>
      </p:sp>
      <p:pic>
        <p:nvPicPr>
          <p:cNvPr id="1158" name="Google Shape;1158;p86">
            <a:hlinkClick r:id="rId3"/>
          </p:cNvPr>
          <p:cNvPicPr preferRelativeResize="0"/>
          <p:nvPr/>
        </p:nvPicPr>
        <p:blipFill rotWithShape="1">
          <a:blip r:embed="rId4">
            <a:alphaModFix/>
          </a:blip>
          <a:srcRect b="4997" l="0" r="0" t="0"/>
          <a:stretch/>
        </p:blipFill>
        <p:spPr>
          <a:xfrm>
            <a:off x="2585900" y="800200"/>
            <a:ext cx="3461576" cy="38365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162" name="Shape 1162"/>
        <p:cNvGrpSpPr/>
        <p:nvPr/>
      </p:nvGrpSpPr>
      <p:grpSpPr>
        <a:xfrm>
          <a:off x="0" y="0"/>
          <a:ext cx="0" cy="0"/>
          <a:chOff x="0" y="0"/>
          <a:chExt cx="0" cy="0"/>
        </a:xfrm>
      </p:grpSpPr>
      <p:pic>
        <p:nvPicPr>
          <p:cNvPr id="1163" name="Google Shape;1163;p87"/>
          <p:cNvPicPr preferRelativeResize="0"/>
          <p:nvPr/>
        </p:nvPicPr>
        <p:blipFill rotWithShape="1">
          <a:blip r:embed="rId3">
            <a:alphaModFix/>
          </a:blip>
          <a:srcRect b="124580" l="155540" r="-155540" t="-124580"/>
          <a:stretch/>
        </p:blipFill>
        <p:spPr>
          <a:xfrm>
            <a:off x="1774126" y="1606425"/>
            <a:ext cx="1744375" cy="1744375"/>
          </a:xfrm>
          <a:prstGeom prst="rect">
            <a:avLst/>
          </a:prstGeom>
          <a:noFill/>
          <a:ln>
            <a:noFill/>
          </a:ln>
        </p:spPr>
      </p:pic>
      <p:sp>
        <p:nvSpPr>
          <p:cNvPr id="1164" name="Google Shape;1164;p87"/>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sz="7200"/>
              <a:t>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tr-TR" sz="7200"/>
              <a:t>  😎 😀 😐 😕 😞</a:t>
            </a:r>
            <a:endParaRPr sz="7200"/>
          </a:p>
        </p:txBody>
      </p:sp>
      <p:sp>
        <p:nvSpPr>
          <p:cNvPr id="1165" name="Google Shape;1165;p87"/>
          <p:cNvSpPr txBox="1"/>
          <p:nvPr>
            <p:ph type="title"/>
          </p:nvPr>
        </p:nvSpPr>
        <p:spPr>
          <a:xfrm>
            <a:off x="520950" y="428125"/>
            <a:ext cx="8102100" cy="4647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Select how you are feeling on the right:</a:t>
            </a:r>
            <a:endParaRPr sz="2400"/>
          </a:p>
        </p:txBody>
      </p:sp>
      <p:pic>
        <p:nvPicPr>
          <p:cNvPr id="1166" name="Google Shape;1166;p87">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167" name="Google Shape;1167;p87">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171" name="Shape 1171"/>
        <p:cNvGrpSpPr/>
        <p:nvPr/>
      </p:nvGrpSpPr>
      <p:grpSpPr>
        <a:xfrm>
          <a:off x="0" y="0"/>
          <a:ext cx="0" cy="0"/>
          <a:chOff x="0" y="0"/>
          <a:chExt cx="0" cy="0"/>
        </a:xfrm>
      </p:grpSpPr>
      <p:pic>
        <p:nvPicPr>
          <p:cNvPr id="1172" name="Google Shape;1172;p88"/>
          <p:cNvPicPr preferRelativeResize="0"/>
          <p:nvPr/>
        </p:nvPicPr>
        <p:blipFill>
          <a:blip r:embed="rId3">
            <a:alphaModFix/>
          </a:blip>
          <a:stretch>
            <a:fillRect/>
          </a:stretch>
        </p:blipFill>
        <p:spPr>
          <a:xfrm>
            <a:off x="4368555" y="154975"/>
            <a:ext cx="4549140" cy="5143500"/>
          </a:xfrm>
          <a:prstGeom prst="rect">
            <a:avLst/>
          </a:prstGeom>
          <a:noFill/>
          <a:ln>
            <a:noFill/>
          </a:ln>
        </p:spPr>
      </p:pic>
      <p:sp>
        <p:nvSpPr>
          <p:cNvPr id="1173" name="Google Shape;1173;p88"/>
          <p:cNvSpPr txBox="1"/>
          <p:nvPr/>
        </p:nvSpPr>
        <p:spPr>
          <a:xfrm>
            <a:off x="500250" y="892825"/>
            <a:ext cx="4361100" cy="3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In one or two minutes, </a:t>
            </a:r>
            <a:br>
              <a:rPr lang="tr-TR" sz="3600">
                <a:solidFill>
                  <a:srgbClr val="FFFFFF"/>
                </a:solidFill>
                <a:latin typeface="Proxima Nova Semibold"/>
                <a:ea typeface="Proxima Nova Semibold"/>
                <a:cs typeface="Proxima Nova Semibold"/>
                <a:sym typeface="Proxima Nova Semibold"/>
              </a:rPr>
            </a:br>
            <a:r>
              <a:rPr lang="tr-TR" sz="3600">
                <a:solidFill>
                  <a:srgbClr val="FFFFFF"/>
                </a:solidFill>
                <a:latin typeface="Proxima Nova Semibold"/>
                <a:ea typeface="Proxima Nova Semibold"/>
                <a:cs typeface="Proxima Nova Semibold"/>
                <a:sym typeface="Proxima Nova Semibold"/>
              </a:rPr>
              <a:t>write the most important thing from today’s </a:t>
            </a:r>
            <a:br>
              <a:rPr lang="tr-TR" sz="3600">
                <a:solidFill>
                  <a:srgbClr val="FFFFFF"/>
                </a:solidFill>
                <a:latin typeface="Proxima Nova Semibold"/>
                <a:ea typeface="Proxima Nova Semibold"/>
                <a:cs typeface="Proxima Nova Semibold"/>
                <a:sym typeface="Proxima Nova Semibold"/>
              </a:rPr>
            </a:br>
            <a:r>
              <a:rPr lang="tr-TR" sz="3600">
                <a:solidFill>
                  <a:srgbClr val="FFFFFF"/>
                </a:solidFill>
                <a:latin typeface="Proxima Nova Semibold"/>
                <a:ea typeface="Proxima Nova Semibold"/>
                <a:cs typeface="Proxima Nova Semibold"/>
                <a:sym typeface="Proxima Nova Semibold"/>
              </a:rPr>
              <a:t>lesson.</a:t>
            </a:r>
            <a:br>
              <a:rPr lang="tr-TR" sz="3600">
                <a:solidFill>
                  <a:srgbClr val="FFFFFF"/>
                </a:solidFill>
                <a:latin typeface="Proxima Nova Semibold"/>
                <a:ea typeface="Proxima Nova Semibold"/>
                <a:cs typeface="Proxima Nova Semibold"/>
                <a:sym typeface="Proxima Nova Semibold"/>
              </a:rPr>
            </a:br>
            <a:endParaRPr sz="3600">
              <a:solidFill>
                <a:srgbClr val="FFFFFF"/>
              </a:solidFill>
              <a:latin typeface="Proxima Nova Semibold"/>
              <a:ea typeface="Proxima Nova Semibold"/>
              <a:cs typeface="Proxima Nova Semibold"/>
              <a:sym typeface="Proxima Nova Semibold"/>
            </a:endParaRPr>
          </a:p>
        </p:txBody>
      </p:sp>
      <p:pic>
        <p:nvPicPr>
          <p:cNvPr id="1174" name="Google Shape;1174;p88">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175" name="Google Shape;1175;p88">
            <a:hlinkClick r:id="rId6"/>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8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grpSp>
        <p:nvGrpSpPr>
          <p:cNvPr id="1181" name="Google Shape;1181;p89"/>
          <p:cNvGrpSpPr/>
          <p:nvPr/>
        </p:nvGrpSpPr>
        <p:grpSpPr>
          <a:xfrm>
            <a:off x="5410301" y="719490"/>
            <a:ext cx="3356124" cy="3829046"/>
            <a:chOff x="2602525" y="317054"/>
            <a:chExt cx="4174283" cy="4762495"/>
          </a:xfrm>
        </p:grpSpPr>
        <p:sp>
          <p:nvSpPr>
            <p:cNvPr id="1182" name="Google Shape;1182;p89"/>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3" name="Google Shape;1183;p89"/>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4" name="Google Shape;1184;p89"/>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5" name="Google Shape;1185;p89"/>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6" name="Google Shape;1186;p89"/>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7" name="Google Shape;1187;p89"/>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8" name="Google Shape;1188;p89"/>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9" name="Google Shape;1189;p89"/>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0" name="Google Shape;1190;p89"/>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1" name="Google Shape;1191;p89"/>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2" name="Google Shape;1192;p89"/>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3" name="Google Shape;1193;p89"/>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4" name="Google Shape;1194;p89"/>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5" name="Google Shape;1195;p89"/>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6" name="Google Shape;1196;p89"/>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7" name="Google Shape;1197;p89"/>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8" name="Google Shape;1198;p89"/>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9" name="Google Shape;1199;p89"/>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0" name="Google Shape;1200;p89"/>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1" name="Google Shape;1201;p89"/>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2" name="Google Shape;1202;p89"/>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3" name="Google Shape;1203;p89"/>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4" name="Google Shape;1204;p89"/>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5" name="Google Shape;1205;p89"/>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6" name="Google Shape;1206;p89"/>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7" name="Google Shape;1207;p89"/>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8" name="Google Shape;1208;p89"/>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9" name="Google Shape;1209;p89"/>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0" name="Google Shape;1210;p89"/>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1" name="Google Shape;1211;p89"/>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2" name="Google Shape;1212;p89"/>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3" name="Google Shape;1213;p89"/>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4" name="Google Shape;1214;p89"/>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5" name="Google Shape;1215;p89"/>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6" name="Google Shape;1216;p89"/>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7" name="Google Shape;1217;p89"/>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8" name="Google Shape;1218;p89"/>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9" name="Google Shape;1219;p89"/>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0" name="Google Shape;1220;p89"/>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313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1" name="Google Shape;1221;p89"/>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2" name="Google Shape;1222;p89"/>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3" name="Google Shape;1223;p89"/>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4" name="Google Shape;1224;p89"/>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5" name="Google Shape;1225;p89"/>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6" name="Google Shape;1226;p89"/>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313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7" name="Google Shape;1227;p89"/>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8" name="Google Shape;1228;p89"/>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9" name="Google Shape;1229;p89"/>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0" name="Google Shape;1230;p89"/>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1" name="Google Shape;1231;p89"/>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2" name="Google Shape;1232;p89"/>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3" name="Google Shape;1233;p89"/>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4" name="Google Shape;1234;p89"/>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5" name="Google Shape;1235;p89"/>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6" name="Google Shape;1236;p89"/>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7" name="Google Shape;1237;p89"/>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8" name="Google Shape;1238;p89"/>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39" name="Google Shape;1239;p89"/>
            <p:cNvGrpSpPr/>
            <p:nvPr/>
          </p:nvGrpSpPr>
          <p:grpSpPr>
            <a:xfrm>
              <a:off x="2941619" y="3895613"/>
              <a:ext cx="483621" cy="510995"/>
              <a:chOff x="4345944" y="4626313"/>
              <a:chExt cx="483621" cy="510995"/>
            </a:xfrm>
          </p:grpSpPr>
          <p:grpSp>
            <p:nvGrpSpPr>
              <p:cNvPr id="1240" name="Google Shape;1240;p89"/>
              <p:cNvGrpSpPr/>
              <p:nvPr/>
            </p:nvGrpSpPr>
            <p:grpSpPr>
              <a:xfrm>
                <a:off x="4345944" y="4852987"/>
                <a:ext cx="474200" cy="284321"/>
                <a:chOff x="4345944" y="4852987"/>
                <a:chExt cx="474200" cy="284321"/>
              </a:xfrm>
            </p:grpSpPr>
            <p:sp>
              <p:nvSpPr>
                <p:cNvPr id="1241" name="Google Shape;1241;p89"/>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2" name="Google Shape;1242;p89"/>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3" name="Google Shape;1243;p89"/>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44" name="Google Shape;1244;p89"/>
                <p:cNvGrpSpPr/>
                <p:nvPr/>
              </p:nvGrpSpPr>
              <p:grpSpPr>
                <a:xfrm>
                  <a:off x="4457040" y="4985575"/>
                  <a:ext cx="133724" cy="77247"/>
                  <a:chOff x="4457040" y="4985575"/>
                  <a:chExt cx="133724" cy="77247"/>
                </a:xfrm>
              </p:grpSpPr>
              <p:sp>
                <p:nvSpPr>
                  <p:cNvPr id="1245" name="Google Shape;1245;p89"/>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6" name="Google Shape;1246;p89"/>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47" name="Google Shape;1247;p89"/>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8" name="Google Shape;1248;p89"/>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9" name="Google Shape;1249;p89"/>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0" name="Google Shape;1250;p89"/>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1" name="Google Shape;1251;p89"/>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2" name="Google Shape;1252;p89"/>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3" name="Google Shape;1253;p89"/>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4" name="Google Shape;1254;p89"/>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5" name="Google Shape;1255;p89"/>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6" name="Google Shape;1256;p89"/>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7" name="Google Shape;1257;p89"/>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8" name="Google Shape;1258;p89"/>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9" name="Google Shape;1259;p89"/>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0" name="Google Shape;1260;p89"/>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1" name="Google Shape;1261;p89"/>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2" name="Google Shape;1262;p89"/>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3" name="Google Shape;1263;p89"/>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4" name="Google Shape;1264;p89"/>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5" name="Google Shape;1265;p89"/>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6" name="Google Shape;1266;p89"/>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7" name="Google Shape;1267;p89"/>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8" name="Google Shape;1268;p89"/>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9" name="Google Shape;1269;p89"/>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0" name="Google Shape;1270;p89"/>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1" name="Google Shape;1271;p89"/>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2" name="Google Shape;1272;p89"/>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3" name="Google Shape;1273;p89"/>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4" name="Google Shape;1274;p89"/>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5" name="Google Shape;1275;p89"/>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6" name="Google Shape;1276;p89"/>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7" name="Google Shape;1277;p89"/>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8" name="Google Shape;1278;p89"/>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9" name="Google Shape;1279;p89"/>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0" name="Google Shape;1280;p89"/>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1" name="Google Shape;1281;p89"/>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2" name="Google Shape;1282;p89"/>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3" name="Google Shape;1283;p89"/>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4" name="Google Shape;1284;p89"/>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5" name="Google Shape;1285;p89"/>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6" name="Google Shape;1286;p89"/>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7" name="Google Shape;1287;p89"/>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8" name="Google Shape;1288;p89"/>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9" name="Google Shape;1289;p89"/>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0" name="Google Shape;1290;p89"/>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1" name="Google Shape;1291;p89"/>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2" name="Google Shape;1292;p89"/>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3" name="Google Shape;1293;p89"/>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4" name="Google Shape;1294;p89"/>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5" name="Google Shape;1295;p89"/>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6" name="Google Shape;1296;p89"/>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7" name="Google Shape;1297;p89"/>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8" name="Google Shape;1298;p89"/>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9" name="Google Shape;1299;p89"/>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0" name="Google Shape;1300;p89"/>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1" name="Google Shape;1301;p89"/>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2" name="Google Shape;1302;p89"/>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3" name="Google Shape;1303;p89"/>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4" name="Google Shape;1304;p89"/>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5" name="Google Shape;1305;p89"/>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6" name="Google Shape;1306;p89"/>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7" name="Google Shape;1307;p89"/>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8" name="Google Shape;1308;p89"/>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9" name="Google Shape;1309;p89"/>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0" name="Google Shape;1310;p89"/>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11" name="Google Shape;1311;p89"/>
              <p:cNvGrpSpPr/>
              <p:nvPr/>
            </p:nvGrpSpPr>
            <p:grpSpPr>
              <a:xfrm>
                <a:off x="4543079" y="4626313"/>
                <a:ext cx="286486" cy="386884"/>
                <a:chOff x="4543079" y="4626313"/>
                <a:chExt cx="286486" cy="386884"/>
              </a:xfrm>
            </p:grpSpPr>
            <p:grpSp>
              <p:nvGrpSpPr>
                <p:cNvPr id="1312" name="Google Shape;1312;p89"/>
                <p:cNvGrpSpPr/>
                <p:nvPr/>
              </p:nvGrpSpPr>
              <p:grpSpPr>
                <a:xfrm>
                  <a:off x="4543079" y="4626313"/>
                  <a:ext cx="286486" cy="386884"/>
                  <a:chOff x="4543079" y="4626313"/>
                  <a:chExt cx="286486" cy="386884"/>
                </a:xfrm>
              </p:grpSpPr>
              <p:sp>
                <p:nvSpPr>
                  <p:cNvPr id="1313" name="Google Shape;1313;p89"/>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4" name="Google Shape;1314;p89"/>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5" name="Google Shape;1315;p89"/>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6" name="Google Shape;1316;p89"/>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7" name="Google Shape;1317;p89"/>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18" name="Google Shape;1318;p89"/>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9" name="Google Shape;1319;p89"/>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0" name="Google Shape;1320;p89"/>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321" name="Google Shape;1321;p89"/>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2" name="Google Shape;1322;p89"/>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3" name="Google Shape;1323;p89"/>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4" name="Google Shape;1324;p89"/>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5" name="Google Shape;1325;p89"/>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6" name="Google Shape;1326;p89"/>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27" name="Google Shape;1327;p89"/>
          <p:cNvSpPr txBox="1"/>
          <p:nvPr>
            <p:ph idx="4294967295" type="ctrTitle"/>
          </p:nvPr>
        </p:nvSpPr>
        <p:spPr>
          <a:xfrm>
            <a:off x="685800" y="120243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741B47"/>
                </a:solidFill>
                <a:latin typeface="Raleway SemiBold"/>
                <a:ea typeface="Raleway SemiBold"/>
                <a:cs typeface="Raleway SemiBold"/>
                <a:sym typeface="Raleway SemiBold"/>
              </a:rPr>
              <a:t>THANKS!</a:t>
            </a:r>
            <a:endParaRPr b="0" i="0" sz="7200" u="none" cap="none" strike="noStrike">
              <a:solidFill>
                <a:srgbClr val="741B47"/>
              </a:solidFill>
              <a:latin typeface="Raleway SemiBold"/>
              <a:ea typeface="Raleway SemiBold"/>
              <a:cs typeface="Raleway SemiBold"/>
              <a:sym typeface="Raleway SemiBold"/>
            </a:endParaRPr>
          </a:p>
        </p:txBody>
      </p:sp>
      <p:sp>
        <p:nvSpPr>
          <p:cNvPr id="1328" name="Google Shape;1328;p89"/>
          <p:cNvSpPr txBox="1"/>
          <p:nvPr>
            <p:ph idx="4294967295" type="subTitle"/>
          </p:nvPr>
        </p:nvSpPr>
        <p:spPr>
          <a:xfrm>
            <a:off x="685800" y="2021047"/>
            <a:ext cx="4343700" cy="2583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tr-TR" sz="3600" u="none" cap="none" strike="noStrike">
                <a:solidFill>
                  <a:srgbClr val="000000"/>
                </a:solidFill>
                <a:latin typeface="Barlow"/>
                <a:ea typeface="Barlow"/>
                <a:cs typeface="Barlow"/>
                <a:sym typeface="Barlow"/>
              </a:rPr>
              <a:t>Any questions?</a:t>
            </a:r>
            <a:endParaRPr b="1" i="0" sz="3600" u="none" cap="none" strike="noStrike">
              <a:solidFill>
                <a:srgbClr val="000000"/>
              </a:solidFill>
              <a:latin typeface="Barlow"/>
              <a:ea typeface="Barlow"/>
              <a:cs typeface="Barlow"/>
              <a:sym typeface="Barlow"/>
            </a:endParaRPr>
          </a:p>
          <a:p>
            <a:pPr indent="0" lvl="0" marL="0" marR="0" rtl="0" algn="l">
              <a:lnSpc>
                <a:spcPct val="110000"/>
              </a:lnSpc>
              <a:spcBef>
                <a:spcPts val="600"/>
              </a:spcBef>
              <a:spcAft>
                <a:spcPts val="0"/>
              </a:spcAft>
              <a:buClr>
                <a:schemeClr val="dk1"/>
              </a:buClr>
              <a:buSzPts val="1100"/>
              <a:buFont typeface="Arial"/>
              <a:buNone/>
            </a:pPr>
            <a:r>
              <a:rPr b="0" i="0" lang="tr-TR" sz="2000" u="none" cap="none" strike="noStrike">
                <a:solidFill>
                  <a:schemeClr val="dk1"/>
                </a:solidFill>
                <a:latin typeface="Barlow Light"/>
                <a:ea typeface="Barlow Light"/>
                <a:cs typeface="Barlow Light"/>
                <a:sym typeface="Barlow Light"/>
              </a:rPr>
              <a:t>You can find me at: </a:t>
            </a:r>
            <a:endParaRPr b="0" i="0" sz="2000" u="none" cap="none" strike="noStrike">
              <a:solidFill>
                <a:schemeClr val="dk1"/>
              </a:solidFill>
              <a:latin typeface="Barlow Light"/>
              <a:ea typeface="Barlow Light"/>
              <a:cs typeface="Barlow Light"/>
              <a:sym typeface="Barlow Light"/>
            </a:endParaRPr>
          </a:p>
          <a:p>
            <a:pPr indent="-342900" lvl="0" marL="457200" marR="0" rtl="0" algn="l">
              <a:lnSpc>
                <a:spcPct val="110000"/>
              </a:lnSpc>
              <a:spcBef>
                <a:spcPts val="600"/>
              </a:spcBef>
              <a:spcAft>
                <a:spcPts val="0"/>
              </a:spcAft>
              <a:buClr>
                <a:srgbClr val="741B47"/>
              </a:buClr>
              <a:buSzPts val="1800"/>
              <a:buFont typeface="Barlow Light"/>
              <a:buChar char="▸"/>
            </a:pPr>
            <a:r>
              <a:rPr b="0" i="0" lang="tr-TR" sz="2000" u="none" cap="none" strike="noStrike">
                <a:solidFill>
                  <a:schemeClr val="dk1"/>
                </a:solidFill>
                <a:latin typeface="Barlow Light"/>
                <a:ea typeface="Barlow Light"/>
                <a:cs typeface="Barlow Light"/>
                <a:sym typeface="Barlow Light"/>
              </a:rPr>
              <a:t>@</a:t>
            </a:r>
            <a:r>
              <a:rPr lang="tr-TR"/>
              <a:t>Jamil</a:t>
            </a:r>
            <a:endParaRPr b="0" i="0" sz="2000" u="none" cap="none" strike="noStrike">
              <a:solidFill>
                <a:schemeClr val="dk1"/>
              </a:solidFill>
              <a:latin typeface="Barlow Light"/>
              <a:ea typeface="Barlow Light"/>
              <a:cs typeface="Barlow Light"/>
              <a:sym typeface="Barlow Light"/>
            </a:endParaRPr>
          </a:p>
          <a:p>
            <a:pPr indent="-342900" lvl="0" marL="457200" marR="0" rtl="0" algn="l">
              <a:lnSpc>
                <a:spcPct val="110000"/>
              </a:lnSpc>
              <a:spcBef>
                <a:spcPts val="0"/>
              </a:spcBef>
              <a:spcAft>
                <a:spcPts val="0"/>
              </a:spcAft>
              <a:buClr>
                <a:srgbClr val="741B47"/>
              </a:buClr>
              <a:buSzPts val="1800"/>
              <a:buFont typeface="Barlow Light"/>
              <a:buChar char="▸"/>
            </a:pPr>
            <a:r>
              <a:rPr lang="tr-TR"/>
              <a:t>jamil</a:t>
            </a:r>
            <a:r>
              <a:rPr b="0" i="0" lang="tr-TR" sz="2000" u="sng" cap="none" strike="noStrike">
                <a:solidFill>
                  <a:schemeClr val="hlink"/>
                </a:solidFill>
                <a:latin typeface="Barlow Light"/>
                <a:ea typeface="Barlow Light"/>
                <a:cs typeface="Barlow Light"/>
                <a:sym typeface="Barlow Light"/>
                <a:hlinkClick r:id="rId3"/>
              </a:rPr>
              <a:t>@clarusway.com</a:t>
            </a:r>
            <a:endParaRPr b="0" i="0" sz="2000" u="none" cap="none" strike="noStrike">
              <a:solidFill>
                <a:schemeClr val="dk1"/>
              </a:solidFill>
              <a:latin typeface="Barlow Light"/>
              <a:ea typeface="Barlow Light"/>
              <a:cs typeface="Barlow Light"/>
              <a:sym typeface="Barlow Light"/>
            </a:endParaRPr>
          </a:p>
          <a:p>
            <a:pPr indent="-342900" lvl="0" marL="457200" marR="0" rtl="0" algn="l">
              <a:lnSpc>
                <a:spcPct val="110000"/>
              </a:lnSpc>
              <a:spcBef>
                <a:spcPts val="0"/>
              </a:spcBef>
              <a:spcAft>
                <a:spcPts val="0"/>
              </a:spcAft>
              <a:buSzPts val="1800"/>
              <a:buChar char="▸"/>
            </a:pPr>
            <a:r>
              <a:rPr lang="tr-TR"/>
              <a:t>@Tomy</a:t>
            </a:r>
            <a:endParaRPr/>
          </a:p>
          <a:p>
            <a:pPr indent="-342900" lvl="0" marL="457200" marR="0" rtl="0" algn="l">
              <a:lnSpc>
                <a:spcPct val="110000"/>
              </a:lnSpc>
              <a:spcBef>
                <a:spcPts val="0"/>
              </a:spcBef>
              <a:spcAft>
                <a:spcPts val="0"/>
              </a:spcAft>
              <a:buSzPts val="1800"/>
              <a:buChar char="▸"/>
            </a:pPr>
            <a:r>
              <a:rPr lang="tr-TR"/>
              <a:t>tomy@clarusway.com</a:t>
            </a:r>
            <a:endParaRPr/>
          </a:p>
        </p:txBody>
      </p:sp>
      <p:pic>
        <p:nvPicPr>
          <p:cNvPr id="1329" name="Google Shape;1329;p89"/>
          <p:cNvPicPr preferRelativeResize="0"/>
          <p:nvPr/>
        </p:nvPicPr>
        <p:blipFill rotWithShape="1">
          <a:blip r:embed="rId4">
            <a:alphaModFix/>
          </a:blip>
          <a:srcRect b="0" l="0" r="0" t="0"/>
          <a:stretch/>
        </p:blipFill>
        <p:spPr>
          <a:xfrm>
            <a:off x="4512147" y="623245"/>
            <a:ext cx="2361997" cy="25834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19" name="Google Shape;419;p2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Server</a:t>
            </a:r>
            <a:endParaRPr sz="4000">
              <a:solidFill>
                <a:srgbClr val="741B47"/>
              </a:solidFill>
              <a:latin typeface="Raleway Medium"/>
              <a:ea typeface="Raleway Medium"/>
              <a:cs typeface="Raleway Medium"/>
              <a:sym typeface="Raleway Medium"/>
            </a:endParaRPr>
          </a:p>
        </p:txBody>
      </p:sp>
      <p:pic>
        <p:nvPicPr>
          <p:cNvPr id="420" name="Google Shape;420;p27"/>
          <p:cNvPicPr preferRelativeResize="0"/>
          <p:nvPr/>
        </p:nvPicPr>
        <p:blipFill>
          <a:blip r:embed="rId3">
            <a:alphaModFix/>
          </a:blip>
          <a:stretch>
            <a:fillRect/>
          </a:stretch>
        </p:blipFill>
        <p:spPr>
          <a:xfrm>
            <a:off x="1496475" y="1014550"/>
            <a:ext cx="6237375" cy="3430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26" name="Google Shape;426;p2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Server</a:t>
            </a:r>
            <a:endParaRPr sz="4000">
              <a:solidFill>
                <a:srgbClr val="741B47"/>
              </a:solidFill>
              <a:latin typeface="Raleway Medium"/>
              <a:ea typeface="Raleway Medium"/>
              <a:cs typeface="Raleway Medium"/>
              <a:sym typeface="Raleway Medium"/>
            </a:endParaRPr>
          </a:p>
        </p:txBody>
      </p:sp>
      <p:pic>
        <p:nvPicPr>
          <p:cNvPr id="427" name="Google Shape;427;p28"/>
          <p:cNvPicPr preferRelativeResize="0"/>
          <p:nvPr/>
        </p:nvPicPr>
        <p:blipFill>
          <a:blip r:embed="rId3">
            <a:alphaModFix/>
          </a:blip>
          <a:stretch>
            <a:fillRect/>
          </a:stretch>
        </p:blipFill>
        <p:spPr>
          <a:xfrm>
            <a:off x="720010" y="655874"/>
            <a:ext cx="7728890" cy="3622925"/>
          </a:xfrm>
          <a:prstGeom prst="rect">
            <a:avLst/>
          </a:prstGeom>
          <a:noFill/>
          <a:ln>
            <a:noFill/>
          </a:ln>
        </p:spPr>
      </p:pic>
      <p:sp>
        <p:nvSpPr>
          <p:cNvPr id="428" name="Google Shape;428;p28"/>
          <p:cNvSpPr txBox="1"/>
          <p:nvPr/>
        </p:nvSpPr>
        <p:spPr>
          <a:xfrm>
            <a:off x="2981900" y="4126400"/>
            <a:ext cx="3000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TR" sz="1350">
                <a:solidFill>
                  <a:srgbClr val="444444"/>
                </a:solidFill>
                <a:highlight>
                  <a:srgbClr val="FFFFFF"/>
                </a:highlight>
              </a:rPr>
              <a:t>E</a:t>
            </a:r>
            <a:r>
              <a:rPr b="1" lang="tr-TR" sz="1350">
                <a:solidFill>
                  <a:srgbClr val="444444"/>
                </a:solidFill>
                <a:highlight>
                  <a:srgbClr val="FFFFFF"/>
                </a:highlight>
              </a:rPr>
              <a:t>rror-checking and Correcting (ECC)</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34" name="Google Shape;434;p2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Server</a:t>
            </a:r>
            <a:endParaRPr sz="4000">
              <a:solidFill>
                <a:srgbClr val="741B47"/>
              </a:solidFill>
              <a:latin typeface="Raleway Medium"/>
              <a:ea typeface="Raleway Medium"/>
              <a:cs typeface="Raleway Medium"/>
              <a:sym typeface="Raleway Medium"/>
            </a:endParaRPr>
          </a:p>
        </p:txBody>
      </p:sp>
      <p:pic>
        <p:nvPicPr>
          <p:cNvPr id="435" name="Google Shape;435;p29"/>
          <p:cNvPicPr preferRelativeResize="0"/>
          <p:nvPr/>
        </p:nvPicPr>
        <p:blipFill>
          <a:blip r:embed="rId3">
            <a:alphaModFix/>
          </a:blip>
          <a:stretch>
            <a:fillRect/>
          </a:stretch>
        </p:blipFill>
        <p:spPr>
          <a:xfrm>
            <a:off x="1069550" y="965000"/>
            <a:ext cx="6465975" cy="3495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